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7" r:id="rId3"/>
    <p:sldId id="266" r:id="rId4"/>
    <p:sldId id="278" r:id="rId5"/>
    <p:sldId id="284" r:id="rId6"/>
    <p:sldId id="292" r:id="rId7"/>
    <p:sldId id="286" r:id="rId8"/>
    <p:sldId id="268" r:id="rId9"/>
    <p:sldId id="303" r:id="rId10"/>
    <p:sldId id="297" r:id="rId11"/>
    <p:sldId id="273" r:id="rId12"/>
    <p:sldId id="275" r:id="rId13"/>
    <p:sldId id="294" r:id="rId14"/>
    <p:sldId id="302" r:id="rId15"/>
    <p:sldId id="277" r:id="rId16"/>
    <p:sldId id="301" r:id="rId17"/>
    <p:sldId id="290" r:id="rId18"/>
    <p:sldId id="288" r:id="rId19"/>
    <p:sldId id="298" r:id="rId20"/>
    <p:sldId id="289" r:id="rId21"/>
    <p:sldId id="291" r:id="rId22"/>
    <p:sldId id="270" r:id="rId23"/>
    <p:sldId id="271" r:id="rId24"/>
    <p:sldId id="295" r:id="rId25"/>
  </p:sldIdLst>
  <p:sldSz cx="12192000" cy="6858000"/>
  <p:notesSz cx="6858000" cy="9144000"/>
  <p:defaultText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744073-EB0D-BF41-9959-71B276B182BA}">
          <p14:sldIdLst>
            <p14:sldId id="256"/>
            <p14:sldId id="257"/>
          </p14:sldIdLst>
        </p14:section>
        <p14:section name="Introduction" id="{B39BA797-093A-BF4E-B00B-0B835AC7B982}">
          <p14:sldIdLst>
            <p14:sldId id="266"/>
            <p14:sldId id="278"/>
            <p14:sldId id="284"/>
            <p14:sldId id="292"/>
            <p14:sldId id="286"/>
          </p14:sldIdLst>
        </p14:section>
        <p14:section name="Method" id="{6EB26EFA-834F-8F4A-A4D5-379645043FA3}">
          <p14:sldIdLst>
            <p14:sldId id="268"/>
            <p14:sldId id="303"/>
            <p14:sldId id="297"/>
            <p14:sldId id="273"/>
            <p14:sldId id="275"/>
          </p14:sldIdLst>
        </p14:section>
        <p14:section name="Result1" id="{E74E9CC1-A011-DF4C-ABE3-2653FB4577AF}">
          <p14:sldIdLst>
            <p14:sldId id="294"/>
            <p14:sldId id="302"/>
            <p14:sldId id="277"/>
            <p14:sldId id="301"/>
          </p14:sldIdLst>
        </p14:section>
        <p14:section name="Result2" id="{A5B63791-AE1E-CA4F-8649-1EFCC45FFA6A}">
          <p14:sldIdLst>
            <p14:sldId id="290"/>
            <p14:sldId id="288"/>
            <p14:sldId id="298"/>
          </p14:sldIdLst>
        </p14:section>
        <p14:section name="Result3" id="{90DCAA37-C5E5-0A44-A3F7-37405DD144B6}">
          <p14:sldIdLst>
            <p14:sldId id="289"/>
            <p14:sldId id="291"/>
          </p14:sldIdLst>
        </p14:section>
        <p14:section name="Discussion" id="{59712F94-3F44-9640-A98F-7364BB6B6F94}">
          <p14:sldIdLst>
            <p14:sldId id="270"/>
            <p14:sldId id="271"/>
            <p14:sldId id="2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9D8E"/>
    <a:srgbClr val="BDBDBD"/>
    <a:srgbClr val="404040"/>
    <a:srgbClr val="FFD966"/>
    <a:srgbClr val="FBE5D6"/>
    <a:srgbClr val="525252"/>
    <a:srgbClr val="BAB7BC"/>
    <a:srgbClr val="000000"/>
    <a:srgbClr val="D0E3CD"/>
    <a:srgbClr val="D3558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81E36-7CBB-6540-B33A-118BA70A1E33}" v="2" dt="2023-05-09T01:36:24.444"/>
    <p1510:client id="{C16534DB-8C3F-4F49-880B-A5205165DDA6}" v="103" dt="2023-05-08T11:10:29.9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68"/>
    <p:restoredTop sz="86122"/>
  </p:normalViewPr>
  <p:slideViewPr>
    <p:cSldViewPr snapToGrid="0">
      <p:cViewPr varScale="1">
        <p:scale>
          <a:sx n="109" d="100"/>
          <a:sy n="109" d="100"/>
        </p:scale>
        <p:origin x="57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회준 권" userId="153f747a6b293dfc" providerId="LiveId" clId="{0EA81E36-7CBB-6540-B33A-118BA70A1E33}"/>
    <pc:docChg chg="custSel addSld modSld sldOrd">
      <pc:chgData name="회준 권" userId="153f747a6b293dfc" providerId="LiveId" clId="{0EA81E36-7CBB-6540-B33A-118BA70A1E33}" dt="2023-05-09T01:36:29.047" v="4" actId="478"/>
      <pc:docMkLst>
        <pc:docMk/>
      </pc:docMkLst>
      <pc:sldChg chg="delSp mod delAnim">
        <pc:chgData name="회준 권" userId="153f747a6b293dfc" providerId="LiveId" clId="{0EA81E36-7CBB-6540-B33A-118BA70A1E33}" dt="2023-05-09T01:36:29.047" v="4" actId="478"/>
        <pc:sldMkLst>
          <pc:docMk/>
          <pc:sldMk cId="3750936979" sldId="268"/>
        </pc:sldMkLst>
        <pc:grpChg chg="del">
          <ac:chgData name="회준 권" userId="153f747a6b293dfc" providerId="LiveId" clId="{0EA81E36-7CBB-6540-B33A-118BA70A1E33}" dt="2023-05-09T01:36:29.047" v="4" actId="478"/>
          <ac:grpSpMkLst>
            <pc:docMk/>
            <pc:sldMk cId="3750936979" sldId="268"/>
            <ac:grpSpMk id="76" creationId="{F0A6CDE4-C20F-F570-E72E-5B0FEFE624BE}"/>
          </ac:grpSpMkLst>
        </pc:grpChg>
      </pc:sldChg>
      <pc:sldChg chg="delSp add mod ord delAnim">
        <pc:chgData name="회준 권" userId="153f747a6b293dfc" providerId="LiveId" clId="{0EA81E36-7CBB-6540-B33A-118BA70A1E33}" dt="2023-05-09T01:36:21.039" v="2" actId="478"/>
        <pc:sldMkLst>
          <pc:docMk/>
          <pc:sldMk cId="2086558877" sldId="302"/>
        </pc:sldMkLst>
        <pc:grpChg chg="del">
          <ac:chgData name="회준 권" userId="153f747a6b293dfc" providerId="LiveId" clId="{0EA81E36-7CBB-6540-B33A-118BA70A1E33}" dt="2023-05-09T01:36:21.039" v="2" actId="478"/>
          <ac:grpSpMkLst>
            <pc:docMk/>
            <pc:sldMk cId="2086558877" sldId="302"/>
            <ac:grpSpMk id="64" creationId="{F095E6FD-A0C5-B481-8FB9-F8EDB585E336}"/>
          </ac:grpSpMkLst>
        </pc:grpChg>
        <pc:grpChg chg="del">
          <ac:chgData name="회준 권" userId="153f747a6b293dfc" providerId="LiveId" clId="{0EA81E36-7CBB-6540-B33A-118BA70A1E33}" dt="2023-05-09T01:36:21.039" v="2" actId="478"/>
          <ac:grpSpMkLst>
            <pc:docMk/>
            <pc:sldMk cId="2086558877" sldId="302"/>
            <ac:grpSpMk id="76" creationId="{03274028-2309-6B1F-EC95-D023B42A38BE}"/>
          </ac:grpSpMkLst>
        </pc:grpChg>
      </pc:sldChg>
      <pc:sldChg chg="add">
        <pc:chgData name="회준 권" userId="153f747a6b293dfc" providerId="LiveId" clId="{0EA81E36-7CBB-6540-B33A-118BA70A1E33}" dt="2023-05-09T01:36:24.441" v="3"/>
        <pc:sldMkLst>
          <pc:docMk/>
          <pc:sldMk cId="1044912671" sldId="303"/>
        </pc:sldMkLst>
      </pc:sldChg>
    </pc:docChg>
  </pc:docChgLst>
  <pc:docChgLst>
    <pc:chgData name="회준 권" userId="153f747a6b293dfc" providerId="LiveId" clId="{C16534DB-8C3F-4F49-880B-A5205165DDA6}"/>
    <pc:docChg chg="undo redo custSel addSld delSld modSld sldOrd modSection">
      <pc:chgData name="회준 권" userId="153f747a6b293dfc" providerId="LiveId" clId="{C16534DB-8C3F-4F49-880B-A5205165DDA6}" dt="2023-05-08T11:10:29.904" v="4564"/>
      <pc:docMkLst>
        <pc:docMk/>
      </pc:docMkLst>
      <pc:sldChg chg="modSp mod modNotesTx">
        <pc:chgData name="회준 권" userId="153f747a6b293dfc" providerId="LiveId" clId="{C16534DB-8C3F-4F49-880B-A5205165DDA6}" dt="2023-05-08T02:36:46.574" v="154" actId="20577"/>
        <pc:sldMkLst>
          <pc:docMk/>
          <pc:sldMk cId="4130934712" sldId="256"/>
        </pc:sldMkLst>
        <pc:spChg chg="mod">
          <ac:chgData name="회준 권" userId="153f747a6b293dfc" providerId="LiveId" clId="{C16534DB-8C3F-4F49-880B-A5205165DDA6}" dt="2023-05-08T02:33:55.080" v="125" actId="20577"/>
          <ac:spMkLst>
            <pc:docMk/>
            <pc:sldMk cId="4130934712" sldId="256"/>
            <ac:spMk id="3" creationId="{EC53B323-52D0-7758-9EF8-F7D8BE0E15E0}"/>
          </ac:spMkLst>
        </pc:spChg>
      </pc:sldChg>
      <pc:sldChg chg="modAnim modNotesTx">
        <pc:chgData name="회준 권" userId="153f747a6b293dfc" providerId="LiveId" clId="{C16534DB-8C3F-4F49-880B-A5205165DDA6}" dt="2023-05-08T10:54:54.076" v="4293" actId="20577"/>
        <pc:sldMkLst>
          <pc:docMk/>
          <pc:sldMk cId="141787500" sldId="257"/>
        </pc:sldMkLst>
      </pc:sldChg>
      <pc:sldChg chg="modNotesTx">
        <pc:chgData name="회준 권" userId="153f747a6b293dfc" providerId="LiveId" clId="{C16534DB-8C3F-4F49-880B-A5205165DDA6}" dt="2023-05-08T10:32:28.889" v="3821"/>
        <pc:sldMkLst>
          <pc:docMk/>
          <pc:sldMk cId="2363119390" sldId="266"/>
        </pc:sldMkLst>
      </pc:sldChg>
      <pc:sldChg chg="modNotesTx">
        <pc:chgData name="회준 권" userId="153f747a6b293dfc" providerId="LiveId" clId="{C16534DB-8C3F-4F49-880B-A5205165DDA6}" dt="2023-05-08T10:38:12.556" v="3992" actId="20577"/>
        <pc:sldMkLst>
          <pc:docMk/>
          <pc:sldMk cId="3750936979" sldId="268"/>
        </pc:sldMkLst>
      </pc:sldChg>
      <pc:sldChg chg="modSp mod modNotesTx">
        <pc:chgData name="회준 권" userId="153f747a6b293dfc" providerId="LiveId" clId="{C16534DB-8C3F-4F49-880B-A5205165DDA6}" dt="2023-05-08T11:08:09.332" v="4561" actId="20577"/>
        <pc:sldMkLst>
          <pc:docMk/>
          <pc:sldMk cId="4125405629" sldId="270"/>
        </pc:sldMkLst>
        <pc:spChg chg="mod">
          <ac:chgData name="회준 권" userId="153f747a6b293dfc" providerId="LiveId" clId="{C16534DB-8C3F-4F49-880B-A5205165DDA6}" dt="2023-05-08T04:16:35.399" v="603" actId="113"/>
          <ac:spMkLst>
            <pc:docMk/>
            <pc:sldMk cId="4125405629" sldId="270"/>
            <ac:spMk id="2" creationId="{ACBD3BB0-921E-77CD-4263-06469B08A946}"/>
          </ac:spMkLst>
        </pc:spChg>
        <pc:spChg chg="mod">
          <ac:chgData name="회준 권" userId="153f747a6b293dfc" providerId="LiveId" clId="{C16534DB-8C3F-4F49-880B-A5205165DDA6}" dt="2023-05-08T11:08:09.332" v="4561" actId="20577"/>
          <ac:spMkLst>
            <pc:docMk/>
            <pc:sldMk cId="4125405629" sldId="270"/>
            <ac:spMk id="19" creationId="{7F8606AD-FA9C-F256-DEC1-946D9FE6901E}"/>
          </ac:spMkLst>
        </pc:spChg>
        <pc:spChg chg="mod">
          <ac:chgData name="회준 권" userId="153f747a6b293dfc" providerId="LiveId" clId="{C16534DB-8C3F-4F49-880B-A5205165DDA6}" dt="2023-05-08T10:50:21.666" v="4269" actId="207"/>
          <ac:spMkLst>
            <pc:docMk/>
            <pc:sldMk cId="4125405629" sldId="270"/>
            <ac:spMk id="20" creationId="{0D1D457E-F20F-7921-30BB-041E8904C5A3}"/>
          </ac:spMkLst>
        </pc:spChg>
      </pc:sldChg>
      <pc:sldChg chg="addSp delSp modSp mod modTransition modAnim modNotesTx">
        <pc:chgData name="회준 권" userId="153f747a6b293dfc" providerId="LiveId" clId="{C16534DB-8C3F-4F49-880B-A5205165DDA6}" dt="2023-05-08T11:10:29.904" v="4564"/>
        <pc:sldMkLst>
          <pc:docMk/>
          <pc:sldMk cId="2680572000" sldId="271"/>
        </pc:sldMkLst>
        <pc:spChg chg="add del mod">
          <ac:chgData name="회준 권" userId="153f747a6b293dfc" providerId="LiveId" clId="{C16534DB-8C3F-4F49-880B-A5205165DDA6}" dt="2023-05-08T06:52:37.700" v="788"/>
          <ac:spMkLst>
            <pc:docMk/>
            <pc:sldMk cId="2680572000" sldId="271"/>
            <ac:spMk id="16" creationId="{7ADC87A6-163C-D79C-583A-01F62C97FE07}"/>
          </ac:spMkLst>
        </pc:spChg>
        <pc:spChg chg="add mod">
          <ac:chgData name="회준 권" userId="153f747a6b293dfc" providerId="LiveId" clId="{C16534DB-8C3F-4F49-880B-A5205165DDA6}" dt="2023-05-08T09:40:38.903" v="1625" actId="207"/>
          <ac:spMkLst>
            <pc:docMk/>
            <pc:sldMk cId="2680572000" sldId="271"/>
            <ac:spMk id="17" creationId="{011156D5-3EEF-7731-5BB3-7C7D4E164410}"/>
          </ac:spMkLst>
        </pc:spChg>
        <pc:spChg chg="add mod">
          <ac:chgData name="회준 권" userId="153f747a6b293dfc" providerId="LiveId" clId="{C16534DB-8C3F-4F49-880B-A5205165DDA6}" dt="2023-05-08T09:40:21.927" v="1622" actId="207"/>
          <ac:spMkLst>
            <pc:docMk/>
            <pc:sldMk cId="2680572000" sldId="271"/>
            <ac:spMk id="18" creationId="{9E1F8226-5585-4C58-2EEB-C34D9EFA5C7F}"/>
          </ac:spMkLst>
        </pc:spChg>
        <pc:spChg chg="mod">
          <ac:chgData name="회준 권" userId="153f747a6b293dfc" providerId="LiveId" clId="{C16534DB-8C3F-4F49-880B-A5205165DDA6}" dt="2023-05-08T06:53:02.125" v="808" actId="20577"/>
          <ac:spMkLst>
            <pc:docMk/>
            <pc:sldMk cId="2680572000" sldId="271"/>
            <ac:spMk id="19" creationId="{63ABB97F-6C12-3870-7EB9-0078FABFC7C9}"/>
          </ac:spMkLst>
        </pc:spChg>
        <pc:spChg chg="mod">
          <ac:chgData name="회준 권" userId="153f747a6b293dfc" providerId="LiveId" clId="{C16534DB-8C3F-4F49-880B-A5205165DDA6}" dt="2023-05-08T06:52:30.872" v="784" actId="1076"/>
          <ac:spMkLst>
            <pc:docMk/>
            <pc:sldMk cId="2680572000" sldId="271"/>
            <ac:spMk id="21" creationId="{DC18D6B1-2FB9-5098-3E3D-D611BEC0A103}"/>
          </ac:spMkLst>
        </pc:spChg>
        <pc:spChg chg="mod">
          <ac:chgData name="회준 권" userId="153f747a6b293dfc" providerId="LiveId" clId="{C16534DB-8C3F-4F49-880B-A5205165DDA6}" dt="2023-05-08T06:55:08.503" v="809" actId="1076"/>
          <ac:spMkLst>
            <pc:docMk/>
            <pc:sldMk cId="2680572000" sldId="271"/>
            <ac:spMk id="23" creationId="{C15E5940-7C6B-9B36-8D22-D3F8F7C92405}"/>
          </ac:spMkLst>
        </pc:spChg>
        <pc:spChg chg="add mod">
          <ac:chgData name="회준 권" userId="153f747a6b293dfc" providerId="LiveId" clId="{C16534DB-8C3F-4F49-880B-A5205165DDA6}" dt="2023-05-08T09:49:13.672" v="1701" actId="20577"/>
          <ac:spMkLst>
            <pc:docMk/>
            <pc:sldMk cId="2680572000" sldId="271"/>
            <ac:spMk id="24" creationId="{73FBF50A-2428-64D9-F76A-8191641AC6E6}"/>
          </ac:spMkLst>
        </pc:spChg>
        <pc:grpChg chg="add">
          <ac:chgData name="회준 권" userId="153f747a6b293dfc" providerId="LiveId" clId="{C16534DB-8C3F-4F49-880B-A5205165DDA6}" dt="2023-05-08T09:40:46.899" v="1626" actId="164"/>
          <ac:grpSpMkLst>
            <pc:docMk/>
            <pc:sldMk cId="2680572000" sldId="271"/>
            <ac:grpSpMk id="20" creationId="{3A1D350A-D2AE-4707-F8B8-E191445542AC}"/>
          </ac:grpSpMkLst>
        </pc:grpChg>
      </pc:sldChg>
      <pc:sldChg chg="modNotesTx">
        <pc:chgData name="회준 권" userId="153f747a6b293dfc" providerId="LiveId" clId="{C16534DB-8C3F-4F49-880B-A5205165DDA6}" dt="2023-05-08T10:59:23.882" v="4471" actId="20577"/>
        <pc:sldMkLst>
          <pc:docMk/>
          <pc:sldMk cId="3903082181" sldId="273"/>
        </pc:sldMkLst>
      </pc:sldChg>
      <pc:sldChg chg="modSp mod modNotesTx">
        <pc:chgData name="회준 권" userId="153f747a6b293dfc" providerId="LiveId" clId="{C16534DB-8C3F-4F49-880B-A5205165DDA6}" dt="2023-05-08T10:39:48.570" v="4117" actId="20577"/>
        <pc:sldMkLst>
          <pc:docMk/>
          <pc:sldMk cId="2024998538" sldId="275"/>
        </pc:sldMkLst>
        <pc:spChg chg="mod">
          <ac:chgData name="회준 권" userId="153f747a6b293dfc" providerId="LiveId" clId="{C16534DB-8C3F-4F49-880B-A5205165DDA6}" dt="2023-05-08T09:42:44.159" v="1632" actId="207"/>
          <ac:spMkLst>
            <pc:docMk/>
            <pc:sldMk cId="2024998538" sldId="275"/>
            <ac:spMk id="44" creationId="{C213981A-CDCB-3DF6-1DCB-8F9F5D9DC6D9}"/>
          </ac:spMkLst>
        </pc:spChg>
        <pc:spChg chg="mod">
          <ac:chgData name="회준 권" userId="153f747a6b293dfc" providerId="LiveId" clId="{C16534DB-8C3F-4F49-880B-A5205165DDA6}" dt="2023-05-08T09:44:23.210" v="1678" actId="255"/>
          <ac:spMkLst>
            <pc:docMk/>
            <pc:sldMk cId="2024998538" sldId="275"/>
            <ac:spMk id="50" creationId="{C6420A4F-0D97-920C-8534-84B6E49A28B9}"/>
          </ac:spMkLst>
        </pc:spChg>
        <pc:spChg chg="mod">
          <ac:chgData name="회준 권" userId="153f747a6b293dfc" providerId="LiveId" clId="{C16534DB-8C3F-4F49-880B-A5205165DDA6}" dt="2023-05-08T09:43:03.192" v="1644" actId="207"/>
          <ac:spMkLst>
            <pc:docMk/>
            <pc:sldMk cId="2024998538" sldId="275"/>
            <ac:spMk id="51" creationId="{470FBAFB-2CB5-5C38-5C8B-66CC7D072128}"/>
          </ac:spMkLst>
        </pc:spChg>
        <pc:spChg chg="mod">
          <ac:chgData name="회준 권" userId="153f747a6b293dfc" providerId="LiveId" clId="{C16534DB-8C3F-4F49-880B-A5205165DDA6}" dt="2023-05-08T09:43:35.248" v="1664" actId="207"/>
          <ac:spMkLst>
            <pc:docMk/>
            <pc:sldMk cId="2024998538" sldId="275"/>
            <ac:spMk id="52" creationId="{DE313319-94B7-F36E-47CB-9F1F7206367E}"/>
          </ac:spMkLst>
        </pc:spChg>
        <pc:spChg chg="mod">
          <ac:chgData name="회준 권" userId="153f747a6b293dfc" providerId="LiveId" clId="{C16534DB-8C3F-4F49-880B-A5205165DDA6}" dt="2023-05-08T09:42:47.238" v="1634" actId="207"/>
          <ac:spMkLst>
            <pc:docMk/>
            <pc:sldMk cId="2024998538" sldId="275"/>
            <ac:spMk id="53" creationId="{AC50C5A9-32D6-2334-3DE3-02F5D1A30378}"/>
          </ac:spMkLst>
        </pc:spChg>
        <pc:spChg chg="mod">
          <ac:chgData name="회준 권" userId="153f747a6b293dfc" providerId="LiveId" clId="{C16534DB-8C3F-4F49-880B-A5205165DDA6}" dt="2023-05-08T09:43:06.251" v="1646" actId="207"/>
          <ac:spMkLst>
            <pc:docMk/>
            <pc:sldMk cId="2024998538" sldId="275"/>
            <ac:spMk id="54" creationId="{313EA507-E915-D6D4-FFC5-5FEBE89AD3E7}"/>
          </ac:spMkLst>
        </pc:spChg>
        <pc:spChg chg="mod">
          <ac:chgData name="회준 권" userId="153f747a6b293dfc" providerId="LiveId" clId="{C16534DB-8C3F-4F49-880B-A5205165DDA6}" dt="2023-05-08T09:43:31.776" v="1663" actId="207"/>
          <ac:spMkLst>
            <pc:docMk/>
            <pc:sldMk cId="2024998538" sldId="275"/>
            <ac:spMk id="55" creationId="{B9B2A124-B08F-CFAC-AA0B-4140938029A4}"/>
          </ac:spMkLst>
        </pc:spChg>
        <pc:spChg chg="mod">
          <ac:chgData name="회준 권" userId="153f747a6b293dfc" providerId="LiveId" clId="{C16534DB-8C3F-4F49-880B-A5205165DDA6}" dt="2023-05-08T09:42:50.251" v="1636" actId="207"/>
          <ac:spMkLst>
            <pc:docMk/>
            <pc:sldMk cId="2024998538" sldId="275"/>
            <ac:spMk id="56" creationId="{612293CE-3442-0488-A849-A933487C64AC}"/>
          </ac:spMkLst>
        </pc:spChg>
        <pc:spChg chg="mod">
          <ac:chgData name="회준 권" userId="153f747a6b293dfc" providerId="LiveId" clId="{C16534DB-8C3F-4F49-880B-A5205165DDA6}" dt="2023-05-08T09:43:11.272" v="1649" actId="207"/>
          <ac:spMkLst>
            <pc:docMk/>
            <pc:sldMk cId="2024998538" sldId="275"/>
            <ac:spMk id="57" creationId="{36847714-BA47-FFB6-23D9-43C0BF9C89E1}"/>
          </ac:spMkLst>
        </pc:spChg>
        <pc:spChg chg="mod">
          <ac:chgData name="회준 권" userId="153f747a6b293dfc" providerId="LiveId" clId="{C16534DB-8C3F-4F49-880B-A5205165DDA6}" dt="2023-05-08T09:43:43.395" v="1670" actId="207"/>
          <ac:spMkLst>
            <pc:docMk/>
            <pc:sldMk cId="2024998538" sldId="275"/>
            <ac:spMk id="58" creationId="{F93DABB5-E5EC-06B1-5A43-028A3F9C0F84}"/>
          </ac:spMkLst>
        </pc:spChg>
        <pc:spChg chg="mod">
          <ac:chgData name="회준 권" userId="153f747a6b293dfc" providerId="LiveId" clId="{C16534DB-8C3F-4F49-880B-A5205165DDA6}" dt="2023-05-08T09:42:53.550" v="1638" actId="207"/>
          <ac:spMkLst>
            <pc:docMk/>
            <pc:sldMk cId="2024998538" sldId="275"/>
            <ac:spMk id="59" creationId="{0CF49D42-9690-C845-653B-E3F33842B5DD}"/>
          </ac:spMkLst>
        </pc:spChg>
        <pc:spChg chg="mod">
          <ac:chgData name="회준 권" userId="153f747a6b293dfc" providerId="LiveId" clId="{C16534DB-8C3F-4F49-880B-A5205165DDA6}" dt="2023-05-08T09:43:14.621" v="1651" actId="207"/>
          <ac:spMkLst>
            <pc:docMk/>
            <pc:sldMk cId="2024998538" sldId="275"/>
            <ac:spMk id="60" creationId="{2E295894-52EA-8F92-9B54-2DD10AEFE008}"/>
          </ac:spMkLst>
        </pc:spChg>
        <pc:spChg chg="mod">
          <ac:chgData name="회준 권" userId="153f747a6b293dfc" providerId="LiveId" clId="{C16534DB-8C3F-4F49-880B-A5205165DDA6}" dt="2023-05-08T09:43:47.360" v="1673" actId="207"/>
          <ac:spMkLst>
            <pc:docMk/>
            <pc:sldMk cId="2024998538" sldId="275"/>
            <ac:spMk id="61" creationId="{58864B3F-ED2E-A224-1E20-CED48510B37F}"/>
          </ac:spMkLst>
        </pc:spChg>
        <pc:spChg chg="mod">
          <ac:chgData name="회준 권" userId="153f747a6b293dfc" providerId="LiveId" clId="{C16534DB-8C3F-4F49-880B-A5205165DDA6}" dt="2023-05-08T09:42:56.370" v="1640" actId="207"/>
          <ac:spMkLst>
            <pc:docMk/>
            <pc:sldMk cId="2024998538" sldId="275"/>
            <ac:spMk id="62" creationId="{0B5DF7B0-9DE8-CC0F-8FCF-2353C5AEDC5D}"/>
          </ac:spMkLst>
        </pc:spChg>
        <pc:spChg chg="mod">
          <ac:chgData name="회준 권" userId="153f747a6b293dfc" providerId="LiveId" clId="{C16534DB-8C3F-4F49-880B-A5205165DDA6}" dt="2023-05-08T09:43:17.104" v="1653" actId="207"/>
          <ac:spMkLst>
            <pc:docMk/>
            <pc:sldMk cId="2024998538" sldId="275"/>
            <ac:spMk id="63" creationId="{433B31B0-1A22-7C6B-D7B1-3E25E0BBCB94}"/>
          </ac:spMkLst>
        </pc:spChg>
        <pc:spChg chg="mod">
          <ac:chgData name="회준 권" userId="153f747a6b293dfc" providerId="LiveId" clId="{C16534DB-8C3F-4F49-880B-A5205165DDA6}" dt="2023-05-08T09:43:50.670" v="1675" actId="207"/>
          <ac:spMkLst>
            <pc:docMk/>
            <pc:sldMk cId="2024998538" sldId="275"/>
            <ac:spMk id="64" creationId="{E9328BDF-252D-4241-10F6-84BDA150241C}"/>
          </ac:spMkLst>
        </pc:spChg>
        <pc:spChg chg="mod">
          <ac:chgData name="회준 권" userId="153f747a6b293dfc" providerId="LiveId" clId="{C16534DB-8C3F-4F49-880B-A5205165DDA6}" dt="2023-05-08T09:43:53.709" v="1677" actId="207"/>
          <ac:spMkLst>
            <pc:docMk/>
            <pc:sldMk cId="2024998538" sldId="275"/>
            <ac:spMk id="65" creationId="{E00E6E15-478C-FD86-63B8-D9855C4A613B}"/>
          </ac:spMkLst>
        </pc:spChg>
        <pc:spChg chg="mod">
          <ac:chgData name="회준 권" userId="153f747a6b293dfc" providerId="LiveId" clId="{C16534DB-8C3F-4F49-880B-A5205165DDA6}" dt="2023-05-08T09:43:19.446" v="1655" actId="207"/>
          <ac:spMkLst>
            <pc:docMk/>
            <pc:sldMk cId="2024998538" sldId="275"/>
            <ac:spMk id="67" creationId="{5107D111-0A44-0EBA-47DA-641B0ED500CC}"/>
          </ac:spMkLst>
        </pc:spChg>
        <pc:spChg chg="mod">
          <ac:chgData name="회준 권" userId="153f747a6b293dfc" providerId="LiveId" clId="{C16534DB-8C3F-4F49-880B-A5205165DDA6}" dt="2023-05-08T09:42:59.689" v="1642" actId="207"/>
          <ac:spMkLst>
            <pc:docMk/>
            <pc:sldMk cId="2024998538" sldId="275"/>
            <ac:spMk id="70" creationId="{D2A83866-532B-52C3-1BAB-930966F8434C}"/>
          </ac:spMkLst>
        </pc:spChg>
        <pc:spChg chg="mod">
          <ac:chgData name="회준 권" userId="153f747a6b293dfc" providerId="LiveId" clId="{C16534DB-8C3F-4F49-880B-A5205165DDA6}" dt="2023-05-08T03:02:45.245" v="368" actId="20577"/>
          <ac:spMkLst>
            <pc:docMk/>
            <pc:sldMk cId="2024998538" sldId="275"/>
            <ac:spMk id="76" creationId="{5E84CFB8-ED08-B07D-2914-DD1193B976CC}"/>
          </ac:spMkLst>
        </pc:spChg>
      </pc:sldChg>
      <pc:sldChg chg="delSp modSp add del mod delAnim modNotesTx">
        <pc:chgData name="회준 권" userId="153f747a6b293dfc" providerId="LiveId" clId="{C16534DB-8C3F-4F49-880B-A5205165DDA6}" dt="2023-05-08T11:03:38.495" v="4555" actId="20577"/>
        <pc:sldMkLst>
          <pc:docMk/>
          <pc:sldMk cId="1041881606" sldId="277"/>
        </pc:sldMkLst>
        <pc:grpChg chg="del">
          <ac:chgData name="회준 권" userId="153f747a6b293dfc" providerId="LiveId" clId="{C16534DB-8C3F-4F49-880B-A5205165DDA6}" dt="2023-05-08T07:10:13.489" v="893" actId="478"/>
          <ac:grpSpMkLst>
            <pc:docMk/>
            <pc:sldMk cId="1041881606" sldId="277"/>
            <ac:grpSpMk id="64" creationId="{F095E6FD-A0C5-B481-8FB9-F8EDB585E336}"/>
          </ac:grpSpMkLst>
        </pc:grpChg>
        <pc:grpChg chg="del">
          <ac:chgData name="회준 권" userId="153f747a6b293dfc" providerId="LiveId" clId="{C16534DB-8C3F-4F49-880B-A5205165DDA6}" dt="2023-05-08T07:10:13.489" v="893" actId="478"/>
          <ac:grpSpMkLst>
            <pc:docMk/>
            <pc:sldMk cId="1041881606" sldId="277"/>
            <ac:grpSpMk id="76" creationId="{03274028-2309-6B1F-EC95-D023B42A38BE}"/>
          </ac:grpSpMkLst>
        </pc:grpChg>
        <pc:picChg chg="mod">
          <ac:chgData name="회준 권" userId="153f747a6b293dfc" providerId="LiveId" clId="{C16534DB-8C3F-4F49-880B-A5205165DDA6}" dt="2023-05-08T08:56:39.450" v="1294" actId="1037"/>
          <ac:picMkLst>
            <pc:docMk/>
            <pc:sldMk cId="1041881606" sldId="277"/>
            <ac:picMk id="75" creationId="{09E3F322-561A-884B-9628-3A2D0907D331}"/>
          </ac:picMkLst>
        </pc:picChg>
        <pc:cxnChg chg="mod">
          <ac:chgData name="회준 권" userId="153f747a6b293dfc" providerId="LiveId" clId="{C16534DB-8C3F-4F49-880B-A5205165DDA6}" dt="2023-05-08T08:56:48.653" v="1295" actId="14100"/>
          <ac:cxnSpMkLst>
            <pc:docMk/>
            <pc:sldMk cId="1041881606" sldId="277"/>
            <ac:cxnSpMk id="71" creationId="{5FB836C2-ABA8-1997-F476-D681E54EAEBB}"/>
          </ac:cxnSpMkLst>
        </pc:cxnChg>
      </pc:sldChg>
      <pc:sldChg chg="modNotesTx">
        <pc:chgData name="회준 권" userId="153f747a6b293dfc" providerId="LiveId" clId="{C16534DB-8C3F-4F49-880B-A5205165DDA6}" dt="2023-05-08T10:33:38.363" v="3878" actId="20577"/>
        <pc:sldMkLst>
          <pc:docMk/>
          <pc:sldMk cId="29597609" sldId="278"/>
        </pc:sldMkLst>
      </pc:sldChg>
      <pc:sldChg chg="modNotesTx">
        <pc:chgData name="회준 권" userId="153f747a6b293dfc" providerId="LiveId" clId="{C16534DB-8C3F-4F49-880B-A5205165DDA6}" dt="2023-05-08T10:56:10.830" v="4303" actId="20577"/>
        <pc:sldMkLst>
          <pc:docMk/>
          <pc:sldMk cId="3668117019" sldId="284"/>
        </pc:sldMkLst>
      </pc:sldChg>
      <pc:sldChg chg="addSp delSp modSp mod ord modNotesTx">
        <pc:chgData name="회준 권" userId="153f747a6b293dfc" providerId="LiveId" clId="{C16534DB-8C3F-4F49-880B-A5205165DDA6}" dt="2023-05-08T02:46:44.174" v="211"/>
        <pc:sldMkLst>
          <pc:docMk/>
          <pc:sldMk cId="3140560267" sldId="286"/>
        </pc:sldMkLst>
        <pc:spChg chg="mod">
          <ac:chgData name="회준 권" userId="153f747a6b293dfc" providerId="LiveId" clId="{C16534DB-8C3F-4F49-880B-A5205165DDA6}" dt="2023-05-08T02:46:44.174" v="211"/>
          <ac:spMkLst>
            <pc:docMk/>
            <pc:sldMk cId="3140560267" sldId="286"/>
            <ac:spMk id="5" creationId="{C2BFEB90-A503-1E06-62D4-4C704724823C}"/>
          </ac:spMkLst>
        </pc:spChg>
        <pc:spChg chg="mod">
          <ac:chgData name="회준 권" userId="153f747a6b293dfc" providerId="LiveId" clId="{C16534DB-8C3F-4F49-880B-A5205165DDA6}" dt="2023-05-08T02:46:44.174" v="211"/>
          <ac:spMkLst>
            <pc:docMk/>
            <pc:sldMk cId="3140560267" sldId="286"/>
            <ac:spMk id="6" creationId="{C824308E-53ED-9CFB-FA86-95F16A043382}"/>
          </ac:spMkLst>
        </pc:spChg>
        <pc:spChg chg="mod">
          <ac:chgData name="회준 권" userId="153f747a6b293dfc" providerId="LiveId" clId="{C16534DB-8C3F-4F49-880B-A5205165DDA6}" dt="2023-05-08T02:46:44.174" v="211"/>
          <ac:spMkLst>
            <pc:docMk/>
            <pc:sldMk cId="3140560267" sldId="286"/>
            <ac:spMk id="7" creationId="{F1EB4828-CCA1-8F07-5993-F9E5B3A5C45C}"/>
          </ac:spMkLst>
        </pc:spChg>
        <pc:spChg chg="mod">
          <ac:chgData name="회준 권" userId="153f747a6b293dfc" providerId="LiveId" clId="{C16534DB-8C3F-4F49-880B-A5205165DDA6}" dt="2023-05-08T02:46:44.174" v="211"/>
          <ac:spMkLst>
            <pc:docMk/>
            <pc:sldMk cId="3140560267" sldId="286"/>
            <ac:spMk id="8" creationId="{78B3902C-1B1D-6895-6E8E-EBB6482A3685}"/>
          </ac:spMkLst>
        </pc:spChg>
        <pc:spChg chg="mod">
          <ac:chgData name="회준 권" userId="153f747a6b293dfc" providerId="LiveId" clId="{C16534DB-8C3F-4F49-880B-A5205165DDA6}" dt="2023-05-08T02:46:44.174" v="211"/>
          <ac:spMkLst>
            <pc:docMk/>
            <pc:sldMk cId="3140560267" sldId="286"/>
            <ac:spMk id="9" creationId="{893D605C-CD36-190D-F536-C3EF88421964}"/>
          </ac:spMkLst>
        </pc:spChg>
        <pc:spChg chg="add mod">
          <ac:chgData name="회준 권" userId="153f747a6b293dfc" providerId="LiveId" clId="{C16534DB-8C3F-4F49-880B-A5205165DDA6}" dt="2023-05-08T02:46:44.174" v="211"/>
          <ac:spMkLst>
            <pc:docMk/>
            <pc:sldMk cId="3140560267" sldId="286"/>
            <ac:spMk id="10" creationId="{81621E92-47DB-1B7E-ED08-3CBB40D6096D}"/>
          </ac:spMkLst>
        </pc:spChg>
        <pc:spChg chg="add mod">
          <ac:chgData name="회준 권" userId="153f747a6b293dfc" providerId="LiveId" clId="{C16534DB-8C3F-4F49-880B-A5205165DDA6}" dt="2023-05-08T02:46:44.174" v="211"/>
          <ac:spMkLst>
            <pc:docMk/>
            <pc:sldMk cId="3140560267" sldId="286"/>
            <ac:spMk id="11" creationId="{364810E4-4AA3-B2FE-4E5A-475C3A671C43}"/>
          </ac:spMkLst>
        </pc:spChg>
        <pc:spChg chg="add mod">
          <ac:chgData name="회준 권" userId="153f747a6b293dfc" providerId="LiveId" clId="{C16534DB-8C3F-4F49-880B-A5205165DDA6}" dt="2023-05-08T02:46:44.174" v="211"/>
          <ac:spMkLst>
            <pc:docMk/>
            <pc:sldMk cId="3140560267" sldId="286"/>
            <ac:spMk id="12" creationId="{2EA6FA3C-3702-788B-34AA-38F7D37D5027}"/>
          </ac:spMkLst>
        </pc:spChg>
        <pc:spChg chg="add mod">
          <ac:chgData name="회준 권" userId="153f747a6b293dfc" providerId="LiveId" clId="{C16534DB-8C3F-4F49-880B-A5205165DDA6}" dt="2023-05-08T02:46:44.174" v="211"/>
          <ac:spMkLst>
            <pc:docMk/>
            <pc:sldMk cId="3140560267" sldId="286"/>
            <ac:spMk id="13" creationId="{03C275BA-C0CF-8D97-2830-2ACA823E8406}"/>
          </ac:spMkLst>
        </pc:spChg>
        <pc:spChg chg="add mod">
          <ac:chgData name="회준 권" userId="153f747a6b293dfc" providerId="LiveId" clId="{C16534DB-8C3F-4F49-880B-A5205165DDA6}" dt="2023-05-08T02:46:44.174" v="211"/>
          <ac:spMkLst>
            <pc:docMk/>
            <pc:sldMk cId="3140560267" sldId="286"/>
            <ac:spMk id="14" creationId="{4FF495C3-F317-5621-7F55-F14577A6E0D1}"/>
          </ac:spMkLst>
        </pc:spChg>
        <pc:spChg chg="del">
          <ac:chgData name="회준 권" userId="153f747a6b293dfc" providerId="LiveId" clId="{C16534DB-8C3F-4F49-880B-A5205165DDA6}" dt="2023-05-08T02:46:43.737" v="210" actId="478"/>
          <ac:spMkLst>
            <pc:docMk/>
            <pc:sldMk cId="3140560267" sldId="286"/>
            <ac:spMk id="37" creationId="{8E5D4D3F-78CC-96E5-1B48-8EB41412F372}"/>
          </ac:spMkLst>
        </pc:spChg>
        <pc:spChg chg="del">
          <ac:chgData name="회준 권" userId="153f747a6b293dfc" providerId="LiveId" clId="{C16534DB-8C3F-4F49-880B-A5205165DDA6}" dt="2023-05-08T02:46:43.737" v="210" actId="478"/>
          <ac:spMkLst>
            <pc:docMk/>
            <pc:sldMk cId="3140560267" sldId="286"/>
            <ac:spMk id="39" creationId="{AC8E43D9-E8C6-780D-F979-5E951657D11D}"/>
          </ac:spMkLst>
        </pc:spChg>
        <pc:spChg chg="del">
          <ac:chgData name="회준 권" userId="153f747a6b293dfc" providerId="LiveId" clId="{C16534DB-8C3F-4F49-880B-A5205165DDA6}" dt="2023-05-08T02:46:43.737" v="210" actId="478"/>
          <ac:spMkLst>
            <pc:docMk/>
            <pc:sldMk cId="3140560267" sldId="286"/>
            <ac:spMk id="41" creationId="{AC72A39D-B7AB-797E-EAA4-37BBD71FE491}"/>
          </ac:spMkLst>
        </pc:spChg>
        <pc:spChg chg="del">
          <ac:chgData name="회준 권" userId="153f747a6b293dfc" providerId="LiveId" clId="{C16534DB-8C3F-4F49-880B-A5205165DDA6}" dt="2023-05-08T02:46:43.737" v="210" actId="478"/>
          <ac:spMkLst>
            <pc:docMk/>
            <pc:sldMk cId="3140560267" sldId="286"/>
            <ac:spMk id="42" creationId="{2C19440C-261E-BFFF-5F62-502C7A4207DF}"/>
          </ac:spMkLst>
        </pc:spChg>
        <pc:spChg chg="del">
          <ac:chgData name="회준 권" userId="153f747a6b293dfc" providerId="LiveId" clId="{C16534DB-8C3F-4F49-880B-A5205165DDA6}" dt="2023-05-08T02:46:43.737" v="210" actId="478"/>
          <ac:spMkLst>
            <pc:docMk/>
            <pc:sldMk cId="3140560267" sldId="286"/>
            <ac:spMk id="44" creationId="{866389CA-4BFB-8883-108B-DB5529AFD4F2}"/>
          </ac:spMkLst>
        </pc:spChg>
        <pc:grpChg chg="add mod">
          <ac:chgData name="회준 권" userId="153f747a6b293dfc" providerId="LiveId" clId="{C16534DB-8C3F-4F49-880B-A5205165DDA6}" dt="2023-05-08T02:46:44.174" v="211"/>
          <ac:grpSpMkLst>
            <pc:docMk/>
            <pc:sldMk cId="3140560267" sldId="286"/>
            <ac:grpSpMk id="3" creationId="{71344850-8F0A-00CF-B0E6-CEB0FBA993BC}"/>
          </ac:grpSpMkLst>
        </pc:grpChg>
        <pc:grpChg chg="del">
          <ac:chgData name="회준 권" userId="153f747a6b293dfc" providerId="LiveId" clId="{C16534DB-8C3F-4F49-880B-A5205165DDA6}" dt="2023-05-08T02:46:43.737" v="210" actId="478"/>
          <ac:grpSpMkLst>
            <pc:docMk/>
            <pc:sldMk cId="3140560267" sldId="286"/>
            <ac:grpSpMk id="25" creationId="{26A2DEC0-7528-A995-DEA9-57157073A36E}"/>
          </ac:grpSpMkLst>
        </pc:grpChg>
        <pc:cxnChg chg="mod">
          <ac:chgData name="회준 권" userId="153f747a6b293dfc" providerId="LiveId" clId="{C16534DB-8C3F-4F49-880B-A5205165DDA6}" dt="2023-05-08T02:46:44.174" v="211"/>
          <ac:cxnSpMkLst>
            <pc:docMk/>
            <pc:sldMk cId="3140560267" sldId="286"/>
            <ac:cxnSpMk id="4" creationId="{C57F8D2B-214D-1C1D-70B1-F483D19A99CE}"/>
          </ac:cxnSpMkLst>
        </pc:cxnChg>
      </pc:sldChg>
      <pc:sldChg chg="addSp delSp modSp mod delAnim modNotesTx">
        <pc:chgData name="회준 권" userId="153f747a6b293dfc" providerId="LiveId" clId="{C16534DB-8C3F-4F49-880B-A5205165DDA6}" dt="2023-05-08T11:05:20.416" v="4556" actId="20577"/>
        <pc:sldMkLst>
          <pc:docMk/>
          <pc:sldMk cId="1839364929" sldId="288"/>
        </pc:sldMkLst>
        <pc:spChg chg="add del mod">
          <ac:chgData name="회준 권" userId="153f747a6b293dfc" providerId="LiveId" clId="{C16534DB-8C3F-4F49-880B-A5205165DDA6}" dt="2023-05-08T06:58:05.922" v="836" actId="478"/>
          <ac:spMkLst>
            <pc:docMk/>
            <pc:sldMk cId="1839364929" sldId="288"/>
            <ac:spMk id="2" creationId="{E4D8015C-5DCC-D069-39B4-E7C4F01E2681}"/>
          </ac:spMkLst>
        </pc:spChg>
        <pc:spChg chg="add del mod">
          <ac:chgData name="회준 권" userId="153f747a6b293dfc" providerId="LiveId" clId="{C16534DB-8C3F-4F49-880B-A5205165DDA6}" dt="2023-05-08T06:58:07.527" v="837" actId="478"/>
          <ac:spMkLst>
            <pc:docMk/>
            <pc:sldMk cId="1839364929" sldId="288"/>
            <ac:spMk id="15" creationId="{73FFF33D-DD6C-3F72-5730-4F28E4FE1961}"/>
          </ac:spMkLst>
        </pc:spChg>
        <pc:spChg chg="mod">
          <ac:chgData name="회준 권" userId="153f747a6b293dfc" providerId="LiveId" clId="{C16534DB-8C3F-4F49-880B-A5205165DDA6}" dt="2023-05-08T09:14:49.745" v="1454" actId="20577"/>
          <ac:spMkLst>
            <pc:docMk/>
            <pc:sldMk cId="1839364929" sldId="288"/>
            <ac:spMk id="82" creationId="{DDCF1FCB-8328-D564-3E13-0A4D1143C5BA}"/>
          </ac:spMkLst>
        </pc:spChg>
        <pc:spChg chg="del">
          <ac:chgData name="회준 권" userId="153f747a6b293dfc" providerId="LiveId" clId="{C16534DB-8C3F-4F49-880B-A5205165DDA6}" dt="2023-05-08T06:58:04.839" v="835" actId="478"/>
          <ac:spMkLst>
            <pc:docMk/>
            <pc:sldMk cId="1839364929" sldId="288"/>
            <ac:spMk id="87" creationId="{C592A82A-5CD8-C938-0500-A8B85E8546CF}"/>
          </ac:spMkLst>
        </pc:spChg>
        <pc:spChg chg="del">
          <ac:chgData name="회준 권" userId="153f747a6b293dfc" providerId="LiveId" clId="{C16534DB-8C3F-4F49-880B-A5205165DDA6}" dt="2023-05-08T06:58:02.666" v="834" actId="478"/>
          <ac:spMkLst>
            <pc:docMk/>
            <pc:sldMk cId="1839364929" sldId="288"/>
            <ac:spMk id="88" creationId="{CBB4AE0B-A3C8-655F-89FE-27C41EBCB7A9}"/>
          </ac:spMkLst>
        </pc:spChg>
        <pc:spChg chg="del">
          <ac:chgData name="회준 권" userId="153f747a6b293dfc" providerId="LiveId" clId="{C16534DB-8C3F-4F49-880B-A5205165DDA6}" dt="2023-05-08T06:57:48.616" v="828" actId="478"/>
          <ac:spMkLst>
            <pc:docMk/>
            <pc:sldMk cId="1839364929" sldId="288"/>
            <ac:spMk id="89" creationId="{BCF3196E-7904-FCD1-DA0D-A2C8991E5B31}"/>
          </ac:spMkLst>
        </pc:spChg>
        <pc:spChg chg="del">
          <ac:chgData name="회준 권" userId="153f747a6b293dfc" providerId="LiveId" clId="{C16534DB-8C3F-4F49-880B-A5205165DDA6}" dt="2023-05-08T06:57:54.821" v="830" actId="478"/>
          <ac:spMkLst>
            <pc:docMk/>
            <pc:sldMk cId="1839364929" sldId="288"/>
            <ac:spMk id="91" creationId="{8B81EB5B-7DF1-560C-9801-03C01E7F9455}"/>
          </ac:spMkLst>
        </pc:spChg>
        <pc:spChg chg="del">
          <ac:chgData name="회준 권" userId="153f747a6b293dfc" providerId="LiveId" clId="{C16534DB-8C3F-4F49-880B-A5205165DDA6}" dt="2023-05-08T06:57:59.410" v="832" actId="478"/>
          <ac:spMkLst>
            <pc:docMk/>
            <pc:sldMk cId="1839364929" sldId="288"/>
            <ac:spMk id="92" creationId="{892BB50E-9965-ADCD-0BCA-61AB17AEF978}"/>
          </ac:spMkLst>
        </pc:spChg>
        <pc:spChg chg="del">
          <ac:chgData name="회준 권" userId="153f747a6b293dfc" providerId="LiveId" clId="{C16534DB-8C3F-4F49-880B-A5205165DDA6}" dt="2023-05-08T06:57:52.679" v="829" actId="478"/>
          <ac:spMkLst>
            <pc:docMk/>
            <pc:sldMk cId="1839364929" sldId="288"/>
            <ac:spMk id="93" creationId="{5715F49D-3EA4-82B3-6564-98F11C144E7B}"/>
          </ac:spMkLst>
        </pc:spChg>
        <pc:spChg chg="del">
          <ac:chgData name="회준 권" userId="153f747a6b293dfc" providerId="LiveId" clId="{C16534DB-8C3F-4F49-880B-A5205165DDA6}" dt="2023-05-08T06:58:00.902" v="833" actId="478"/>
          <ac:spMkLst>
            <pc:docMk/>
            <pc:sldMk cId="1839364929" sldId="288"/>
            <ac:spMk id="94" creationId="{53D3C042-1414-A173-D978-73D40BB29444}"/>
          </ac:spMkLst>
        </pc:spChg>
        <pc:spChg chg="del">
          <ac:chgData name="회준 권" userId="153f747a6b293dfc" providerId="LiveId" clId="{C16534DB-8C3F-4F49-880B-A5205165DDA6}" dt="2023-05-08T06:57:56.895" v="831" actId="478"/>
          <ac:spMkLst>
            <pc:docMk/>
            <pc:sldMk cId="1839364929" sldId="288"/>
            <ac:spMk id="95" creationId="{3EEA7671-C893-40C3-ED38-3090DDA28C03}"/>
          </ac:spMkLst>
        </pc:spChg>
        <pc:spChg chg="del">
          <ac:chgData name="회준 권" userId="153f747a6b293dfc" providerId="LiveId" clId="{C16534DB-8C3F-4F49-880B-A5205165DDA6}" dt="2023-05-08T02:16:49.541" v="1" actId="478"/>
          <ac:spMkLst>
            <pc:docMk/>
            <pc:sldMk cId="1839364929" sldId="288"/>
            <ac:spMk id="97" creationId="{1A787877-96C2-86B3-A562-C6D098F88052}"/>
          </ac:spMkLst>
        </pc:spChg>
        <pc:graphicFrameChg chg="modGraphic">
          <ac:chgData name="회준 권" userId="153f747a6b293dfc" providerId="LiveId" clId="{C16534DB-8C3F-4F49-880B-A5205165DDA6}" dt="2023-05-08T06:57:32.469" v="823" actId="207"/>
          <ac:graphicFrameMkLst>
            <pc:docMk/>
            <pc:sldMk cId="1839364929" sldId="288"/>
            <ac:graphicFrameMk id="76" creationId="{6C5F8D07-FF00-DF0A-6E78-310989695D9D}"/>
          </ac:graphicFrameMkLst>
        </pc:graphicFrameChg>
        <pc:graphicFrameChg chg="modGraphic">
          <ac:chgData name="회준 권" userId="153f747a6b293dfc" providerId="LiveId" clId="{C16534DB-8C3F-4F49-880B-A5205165DDA6}" dt="2023-05-08T06:57:40.103" v="827" actId="13926"/>
          <ac:graphicFrameMkLst>
            <pc:docMk/>
            <pc:sldMk cId="1839364929" sldId="288"/>
            <ac:graphicFrameMk id="79" creationId="{AED30765-4A74-8ED9-DCC3-0AE2BA3AA84A}"/>
          </ac:graphicFrameMkLst>
        </pc:graphicFrameChg>
        <pc:picChg chg="mod">
          <ac:chgData name="회준 권" userId="153f747a6b293dfc" providerId="LiveId" clId="{C16534DB-8C3F-4F49-880B-A5205165DDA6}" dt="2023-05-08T07:09:42.871" v="889" actId="1076"/>
          <ac:picMkLst>
            <pc:docMk/>
            <pc:sldMk cId="1839364929" sldId="288"/>
            <ac:picMk id="64" creationId="{62CD31D0-A832-A703-5813-C1508CC4D3AC}"/>
          </ac:picMkLst>
        </pc:picChg>
      </pc:sldChg>
      <pc:sldChg chg="modSp mod modNotesTx">
        <pc:chgData name="회준 권" userId="153f747a6b293dfc" providerId="LiveId" clId="{C16534DB-8C3F-4F49-880B-A5205165DDA6}" dt="2023-05-08T11:06:39.761" v="4557" actId="20577"/>
        <pc:sldMkLst>
          <pc:docMk/>
          <pc:sldMk cId="493099899" sldId="289"/>
        </pc:sldMkLst>
        <pc:spChg chg="mod">
          <ac:chgData name="회준 권" userId="153f747a6b293dfc" providerId="LiveId" clId="{C16534DB-8C3F-4F49-880B-A5205165DDA6}" dt="2023-05-08T09:14:56.897" v="1458" actId="20577"/>
          <ac:spMkLst>
            <pc:docMk/>
            <pc:sldMk cId="493099899" sldId="289"/>
            <ac:spMk id="19" creationId="{2DE653B0-030C-591D-705E-6D6AA74CE5D0}"/>
          </ac:spMkLst>
        </pc:spChg>
      </pc:sldChg>
      <pc:sldChg chg="modSp mod modNotesTx">
        <pc:chgData name="회준 권" userId="153f747a6b293dfc" providerId="LiveId" clId="{C16534DB-8C3F-4F49-880B-A5205165DDA6}" dt="2023-05-08T10:20:34.931" v="3681" actId="20577"/>
        <pc:sldMkLst>
          <pc:docMk/>
          <pc:sldMk cId="3230231806" sldId="290"/>
        </pc:sldMkLst>
        <pc:spChg chg="mod">
          <ac:chgData name="회준 권" userId="153f747a6b293dfc" providerId="LiveId" clId="{C16534DB-8C3F-4F49-880B-A5205165DDA6}" dt="2023-05-08T09:14:29.607" v="1448" actId="20577"/>
          <ac:spMkLst>
            <pc:docMk/>
            <pc:sldMk cId="3230231806" sldId="290"/>
            <ac:spMk id="28" creationId="{4081D3D6-7EEC-0CF9-AB64-908912FAC54E}"/>
          </ac:spMkLst>
        </pc:spChg>
      </pc:sldChg>
      <pc:sldChg chg="modSp mod modNotesTx">
        <pc:chgData name="회준 권" userId="153f747a6b293dfc" providerId="LiveId" clId="{C16534DB-8C3F-4F49-880B-A5205165DDA6}" dt="2023-05-08T09:14:59.924" v="1460" actId="20577"/>
        <pc:sldMkLst>
          <pc:docMk/>
          <pc:sldMk cId="2745198362" sldId="291"/>
        </pc:sldMkLst>
        <pc:spChg chg="mod">
          <ac:chgData name="회준 권" userId="153f747a6b293dfc" providerId="LiveId" clId="{C16534DB-8C3F-4F49-880B-A5205165DDA6}" dt="2023-05-08T09:14:59.924" v="1460" actId="20577"/>
          <ac:spMkLst>
            <pc:docMk/>
            <pc:sldMk cId="2745198362" sldId="291"/>
            <ac:spMk id="19" creationId="{DD0176CA-B0AD-4687-837F-13FCD1DEE17F}"/>
          </ac:spMkLst>
        </pc:spChg>
      </pc:sldChg>
      <pc:sldChg chg="modSp modNotesTx">
        <pc:chgData name="회준 권" userId="153f747a6b293dfc" providerId="LiveId" clId="{C16534DB-8C3F-4F49-880B-A5205165DDA6}" dt="2023-05-08T10:03:38.935" v="1711" actId="20577"/>
        <pc:sldMkLst>
          <pc:docMk/>
          <pc:sldMk cId="22889536" sldId="292"/>
        </pc:sldMkLst>
        <pc:spChg chg="mod">
          <ac:chgData name="회준 권" userId="153f747a6b293dfc" providerId="LiveId" clId="{C16534DB-8C3F-4F49-880B-A5205165DDA6}" dt="2023-05-08T10:03:38.935" v="1711" actId="20577"/>
          <ac:spMkLst>
            <pc:docMk/>
            <pc:sldMk cId="22889536" sldId="292"/>
            <ac:spMk id="25" creationId="{A19EDF5A-19B1-EC18-B67F-B420B06106B3}"/>
          </ac:spMkLst>
        </pc:spChg>
      </pc:sldChg>
      <pc:sldChg chg="modSp mod modNotesTx">
        <pc:chgData name="회준 권" userId="153f747a6b293dfc" providerId="LiveId" clId="{C16534DB-8C3F-4F49-880B-A5205165DDA6}" dt="2023-05-08T11:01:37.002" v="4483"/>
        <pc:sldMkLst>
          <pc:docMk/>
          <pc:sldMk cId="2620858625" sldId="294"/>
        </pc:sldMkLst>
        <pc:spChg chg="mod">
          <ac:chgData name="회준 권" userId="153f747a6b293dfc" providerId="LiveId" clId="{C16534DB-8C3F-4F49-880B-A5205165DDA6}" dt="2023-05-08T06:59:59.101" v="885" actId="20577"/>
          <ac:spMkLst>
            <pc:docMk/>
            <pc:sldMk cId="2620858625" sldId="294"/>
            <ac:spMk id="22" creationId="{F25D18C8-5862-2C5D-F1FC-C40287A8A963}"/>
          </ac:spMkLst>
        </pc:spChg>
        <pc:spChg chg="mod">
          <ac:chgData name="회준 권" userId="153f747a6b293dfc" providerId="LiveId" clId="{C16534DB-8C3F-4F49-880B-A5205165DDA6}" dt="2023-05-08T10:11:01.236" v="1738" actId="20577"/>
          <ac:spMkLst>
            <pc:docMk/>
            <pc:sldMk cId="2620858625" sldId="294"/>
            <ac:spMk id="33" creationId="{9E11D9F5-7A28-F4C5-4A82-CB3CC0537E5D}"/>
          </ac:spMkLst>
        </pc:spChg>
      </pc:sldChg>
      <pc:sldChg chg="modNotesTx">
        <pc:chgData name="회준 권" userId="153f747a6b293dfc" providerId="LiveId" clId="{C16534DB-8C3F-4F49-880B-A5205165DDA6}" dt="2023-05-08T10:48:06.253" v="4248" actId="20577"/>
        <pc:sldMkLst>
          <pc:docMk/>
          <pc:sldMk cId="3621215495" sldId="295"/>
        </pc:sldMkLst>
      </pc:sldChg>
      <pc:sldChg chg="modNotesTx">
        <pc:chgData name="회준 권" userId="153f747a6b293dfc" providerId="LiveId" clId="{C16534DB-8C3F-4F49-880B-A5205165DDA6}" dt="2023-05-08T02:58:22.074" v="294" actId="20577"/>
        <pc:sldMkLst>
          <pc:docMk/>
          <pc:sldMk cId="2948325949" sldId="297"/>
        </pc:sldMkLst>
      </pc:sldChg>
      <pc:sldChg chg="delSp modSp add mod modNotesTx">
        <pc:chgData name="회준 권" userId="153f747a6b293dfc" providerId="LiveId" clId="{C16534DB-8C3F-4F49-880B-A5205165DDA6}" dt="2023-05-08T10:29:42.248" v="3779"/>
        <pc:sldMkLst>
          <pc:docMk/>
          <pc:sldMk cId="1752898644" sldId="298"/>
        </pc:sldMkLst>
        <pc:spChg chg="mod">
          <ac:chgData name="회준 권" userId="153f747a6b293dfc" providerId="LiveId" clId="{C16534DB-8C3F-4F49-880B-A5205165DDA6}" dt="2023-05-08T09:14:53.572" v="1456" actId="20577"/>
          <ac:spMkLst>
            <pc:docMk/>
            <pc:sldMk cId="1752898644" sldId="298"/>
            <ac:spMk id="82" creationId="{DDCF1FCB-8328-D564-3E13-0A4D1143C5BA}"/>
          </ac:spMkLst>
        </pc:spChg>
        <pc:spChg chg="del">
          <ac:chgData name="회준 권" userId="153f747a6b293dfc" providerId="LiveId" clId="{C16534DB-8C3F-4F49-880B-A5205165DDA6}" dt="2023-05-08T10:28:19.095" v="3761" actId="478"/>
          <ac:spMkLst>
            <pc:docMk/>
            <pc:sldMk cId="1752898644" sldId="298"/>
            <ac:spMk id="83" creationId="{8529F037-9404-D555-D234-9FF64D6EC700}"/>
          </ac:spMkLst>
        </pc:spChg>
        <pc:spChg chg="del">
          <ac:chgData name="회준 권" userId="153f747a6b293dfc" providerId="LiveId" clId="{C16534DB-8C3F-4F49-880B-A5205165DDA6}" dt="2023-05-08T10:28:19.095" v="3761" actId="478"/>
          <ac:spMkLst>
            <pc:docMk/>
            <pc:sldMk cId="1752898644" sldId="298"/>
            <ac:spMk id="84" creationId="{12B1305C-1DDA-409B-087E-8BC9B00DCC01}"/>
          </ac:spMkLst>
        </pc:spChg>
        <pc:spChg chg="del">
          <ac:chgData name="회준 권" userId="153f747a6b293dfc" providerId="LiveId" clId="{C16534DB-8C3F-4F49-880B-A5205165DDA6}" dt="2023-05-08T10:28:19.095" v="3761" actId="478"/>
          <ac:spMkLst>
            <pc:docMk/>
            <pc:sldMk cId="1752898644" sldId="298"/>
            <ac:spMk id="85" creationId="{6B1AAF1A-CFBB-9D2B-E156-C80DABCE77C4}"/>
          </ac:spMkLst>
        </pc:spChg>
        <pc:spChg chg="del">
          <ac:chgData name="회준 권" userId="153f747a6b293dfc" providerId="LiveId" clId="{C16534DB-8C3F-4F49-880B-A5205165DDA6}" dt="2023-05-08T10:28:19.095" v="3761" actId="478"/>
          <ac:spMkLst>
            <pc:docMk/>
            <pc:sldMk cId="1752898644" sldId="298"/>
            <ac:spMk id="86" creationId="{ED3CE2FF-F8DD-8E9E-6157-CBEA279CFB6D}"/>
          </ac:spMkLst>
        </pc:spChg>
        <pc:spChg chg="del">
          <ac:chgData name="회준 권" userId="153f747a6b293dfc" providerId="LiveId" clId="{C16534DB-8C3F-4F49-880B-A5205165DDA6}" dt="2023-05-08T10:28:19.095" v="3761" actId="478"/>
          <ac:spMkLst>
            <pc:docMk/>
            <pc:sldMk cId="1752898644" sldId="298"/>
            <ac:spMk id="87" creationId="{C592A82A-5CD8-C938-0500-A8B85E8546CF}"/>
          </ac:spMkLst>
        </pc:spChg>
        <pc:spChg chg="del">
          <ac:chgData name="회준 권" userId="153f747a6b293dfc" providerId="LiveId" clId="{C16534DB-8C3F-4F49-880B-A5205165DDA6}" dt="2023-05-08T10:28:19.095" v="3761" actId="478"/>
          <ac:spMkLst>
            <pc:docMk/>
            <pc:sldMk cId="1752898644" sldId="298"/>
            <ac:spMk id="88" creationId="{CBB4AE0B-A3C8-655F-89FE-27C41EBCB7A9}"/>
          </ac:spMkLst>
        </pc:spChg>
        <pc:spChg chg="del">
          <ac:chgData name="회준 권" userId="153f747a6b293dfc" providerId="LiveId" clId="{C16534DB-8C3F-4F49-880B-A5205165DDA6}" dt="2023-05-08T10:28:19.095" v="3761" actId="478"/>
          <ac:spMkLst>
            <pc:docMk/>
            <pc:sldMk cId="1752898644" sldId="298"/>
            <ac:spMk id="89" creationId="{BCF3196E-7904-FCD1-DA0D-A2C8991E5B31}"/>
          </ac:spMkLst>
        </pc:spChg>
        <pc:spChg chg="del">
          <ac:chgData name="회준 권" userId="153f747a6b293dfc" providerId="LiveId" clId="{C16534DB-8C3F-4F49-880B-A5205165DDA6}" dt="2023-05-08T10:28:19.095" v="3761" actId="478"/>
          <ac:spMkLst>
            <pc:docMk/>
            <pc:sldMk cId="1752898644" sldId="298"/>
            <ac:spMk id="91" creationId="{8B81EB5B-7DF1-560C-9801-03C01E7F9455}"/>
          </ac:spMkLst>
        </pc:spChg>
        <pc:spChg chg="del">
          <ac:chgData name="회준 권" userId="153f747a6b293dfc" providerId="LiveId" clId="{C16534DB-8C3F-4F49-880B-A5205165DDA6}" dt="2023-05-08T10:28:19.095" v="3761" actId="478"/>
          <ac:spMkLst>
            <pc:docMk/>
            <pc:sldMk cId="1752898644" sldId="298"/>
            <ac:spMk id="92" creationId="{892BB50E-9965-ADCD-0BCA-61AB17AEF978}"/>
          </ac:spMkLst>
        </pc:spChg>
        <pc:spChg chg="del">
          <ac:chgData name="회준 권" userId="153f747a6b293dfc" providerId="LiveId" clId="{C16534DB-8C3F-4F49-880B-A5205165DDA6}" dt="2023-05-08T10:28:19.095" v="3761" actId="478"/>
          <ac:spMkLst>
            <pc:docMk/>
            <pc:sldMk cId="1752898644" sldId="298"/>
            <ac:spMk id="93" creationId="{5715F49D-3EA4-82B3-6564-98F11C144E7B}"/>
          </ac:spMkLst>
        </pc:spChg>
        <pc:spChg chg="del">
          <ac:chgData name="회준 권" userId="153f747a6b293dfc" providerId="LiveId" clId="{C16534DB-8C3F-4F49-880B-A5205165DDA6}" dt="2023-05-08T10:28:19.095" v="3761" actId="478"/>
          <ac:spMkLst>
            <pc:docMk/>
            <pc:sldMk cId="1752898644" sldId="298"/>
            <ac:spMk id="94" creationId="{53D3C042-1414-A173-D978-73D40BB29444}"/>
          </ac:spMkLst>
        </pc:spChg>
        <pc:spChg chg="del">
          <ac:chgData name="회준 권" userId="153f747a6b293dfc" providerId="LiveId" clId="{C16534DB-8C3F-4F49-880B-A5205165DDA6}" dt="2023-05-08T10:28:19.095" v="3761" actId="478"/>
          <ac:spMkLst>
            <pc:docMk/>
            <pc:sldMk cId="1752898644" sldId="298"/>
            <ac:spMk id="95" creationId="{3EEA7671-C893-40C3-ED38-3090DDA28C03}"/>
          </ac:spMkLst>
        </pc:spChg>
        <pc:spChg chg="mod">
          <ac:chgData name="회준 권" userId="153f747a6b293dfc" providerId="LiveId" clId="{C16534DB-8C3F-4F49-880B-A5205165DDA6}" dt="2023-05-08T10:28:23.969" v="3763" actId="1076"/>
          <ac:spMkLst>
            <pc:docMk/>
            <pc:sldMk cId="1752898644" sldId="298"/>
            <ac:spMk id="97" creationId="{1A787877-96C2-86B3-A562-C6D098F88052}"/>
          </ac:spMkLst>
        </pc:spChg>
        <pc:graphicFrameChg chg="del">
          <ac:chgData name="회준 권" userId="153f747a6b293dfc" providerId="LiveId" clId="{C16534DB-8C3F-4F49-880B-A5205165DDA6}" dt="2023-05-08T10:28:19.095" v="3761" actId="478"/>
          <ac:graphicFrameMkLst>
            <pc:docMk/>
            <pc:sldMk cId="1752898644" sldId="298"/>
            <ac:graphicFrameMk id="76" creationId="{6C5F8D07-FF00-DF0A-6E78-310989695D9D}"/>
          </ac:graphicFrameMkLst>
        </pc:graphicFrameChg>
        <pc:graphicFrameChg chg="del">
          <ac:chgData name="회준 권" userId="153f747a6b293dfc" providerId="LiveId" clId="{C16534DB-8C3F-4F49-880B-A5205165DDA6}" dt="2023-05-08T10:28:19.095" v="3761" actId="478"/>
          <ac:graphicFrameMkLst>
            <pc:docMk/>
            <pc:sldMk cId="1752898644" sldId="298"/>
            <ac:graphicFrameMk id="77" creationId="{012A4DC0-FE53-28B5-2669-035E497006B1}"/>
          </ac:graphicFrameMkLst>
        </pc:graphicFrameChg>
        <pc:graphicFrameChg chg="del">
          <ac:chgData name="회준 권" userId="153f747a6b293dfc" providerId="LiveId" clId="{C16534DB-8C3F-4F49-880B-A5205165DDA6}" dt="2023-05-08T10:28:19.095" v="3761" actId="478"/>
          <ac:graphicFrameMkLst>
            <pc:docMk/>
            <pc:sldMk cId="1752898644" sldId="298"/>
            <ac:graphicFrameMk id="78" creationId="{A6A4D8CD-4DA3-BB0F-EAF0-03C9FA46EB14}"/>
          </ac:graphicFrameMkLst>
        </pc:graphicFrameChg>
        <pc:graphicFrameChg chg="del">
          <ac:chgData name="회준 권" userId="153f747a6b293dfc" providerId="LiveId" clId="{C16534DB-8C3F-4F49-880B-A5205165DDA6}" dt="2023-05-08T10:28:19.095" v="3761" actId="478"/>
          <ac:graphicFrameMkLst>
            <pc:docMk/>
            <pc:sldMk cId="1752898644" sldId="298"/>
            <ac:graphicFrameMk id="79" creationId="{AED30765-4A74-8ED9-DCC3-0AE2BA3AA84A}"/>
          </ac:graphicFrameMkLst>
        </pc:graphicFrameChg>
        <pc:picChg chg="del">
          <ac:chgData name="회준 권" userId="153f747a6b293dfc" providerId="LiveId" clId="{C16534DB-8C3F-4F49-880B-A5205165DDA6}" dt="2023-05-08T10:28:20.318" v="3762" actId="478"/>
          <ac:picMkLst>
            <pc:docMk/>
            <pc:sldMk cId="1752898644" sldId="298"/>
            <ac:picMk id="64" creationId="{62CD31D0-A832-A703-5813-C1508CC4D3AC}"/>
          </ac:picMkLst>
        </pc:picChg>
        <pc:picChg chg="del">
          <ac:chgData name="회준 권" userId="153f747a6b293dfc" providerId="LiveId" clId="{C16534DB-8C3F-4F49-880B-A5205165DDA6}" dt="2023-05-08T10:28:19.095" v="3761" actId="478"/>
          <ac:picMkLst>
            <pc:docMk/>
            <pc:sldMk cId="1752898644" sldId="298"/>
            <ac:picMk id="66" creationId="{415968CE-CAD6-C7B4-402C-2E5EB047242C}"/>
          </ac:picMkLst>
        </pc:picChg>
        <pc:cxnChg chg="del">
          <ac:chgData name="회준 권" userId="153f747a6b293dfc" providerId="LiveId" clId="{C16534DB-8C3F-4F49-880B-A5205165DDA6}" dt="2023-05-08T10:28:19.095" v="3761" actId="478"/>
          <ac:cxnSpMkLst>
            <pc:docMk/>
            <pc:sldMk cId="1752898644" sldId="298"/>
            <ac:cxnSpMk id="43" creationId="{1FDFB16B-D775-5361-F26A-A0090876EED6}"/>
          </ac:cxnSpMkLst>
        </pc:cxnChg>
      </pc:sldChg>
      <pc:sldChg chg="delSp modSp add del mod ord delAnim">
        <pc:chgData name="회준 권" userId="153f747a6b293dfc" providerId="LiveId" clId="{C16534DB-8C3F-4F49-880B-A5205165DDA6}" dt="2023-05-08T08:56:27.302" v="1290" actId="2696"/>
        <pc:sldMkLst>
          <pc:docMk/>
          <pc:sldMk cId="1994521227" sldId="299"/>
        </pc:sldMkLst>
        <pc:spChg chg="mod">
          <ac:chgData name="회준 권" userId="153f747a6b293dfc" providerId="LiveId" clId="{C16534DB-8C3F-4F49-880B-A5205165DDA6}" dt="2023-05-08T08:55:33.237" v="1288" actId="1076"/>
          <ac:spMkLst>
            <pc:docMk/>
            <pc:sldMk cId="1994521227" sldId="299"/>
            <ac:spMk id="23" creationId="{47714595-A669-65B6-99FA-0C8945BAFCD4}"/>
          </ac:spMkLst>
        </pc:spChg>
        <pc:spChg chg="mod">
          <ac:chgData name="회준 권" userId="153f747a6b293dfc" providerId="LiveId" clId="{C16534DB-8C3F-4F49-880B-A5205165DDA6}" dt="2023-05-08T08:55:35.382" v="1289" actId="1076"/>
          <ac:spMkLst>
            <pc:docMk/>
            <pc:sldMk cId="1994521227" sldId="299"/>
            <ac:spMk id="26" creationId="{CDAFA360-FDA8-11BA-9649-ACB11A33B4E3}"/>
          </ac:spMkLst>
        </pc:spChg>
        <pc:grpChg chg="del">
          <ac:chgData name="회준 권" userId="153f747a6b293dfc" providerId="LiveId" clId="{C16534DB-8C3F-4F49-880B-A5205165DDA6}" dt="2023-05-08T06:58:26.840" v="839" actId="478"/>
          <ac:grpSpMkLst>
            <pc:docMk/>
            <pc:sldMk cId="1994521227" sldId="299"/>
            <ac:grpSpMk id="64" creationId="{F095E6FD-A0C5-B481-8FB9-F8EDB585E336}"/>
          </ac:grpSpMkLst>
        </pc:grpChg>
        <pc:grpChg chg="mod">
          <ac:chgData name="회준 권" userId="153f747a6b293dfc" providerId="LiveId" clId="{C16534DB-8C3F-4F49-880B-A5205165DDA6}" dt="2023-05-08T08:55:33.237" v="1288" actId="1076"/>
          <ac:grpSpMkLst>
            <pc:docMk/>
            <pc:sldMk cId="1994521227" sldId="299"/>
            <ac:grpSpMk id="66" creationId="{423BFBFF-D725-D35B-4242-AF137F959187}"/>
          </ac:grpSpMkLst>
        </pc:grpChg>
        <pc:grpChg chg="del">
          <ac:chgData name="회준 권" userId="153f747a6b293dfc" providerId="LiveId" clId="{C16534DB-8C3F-4F49-880B-A5205165DDA6}" dt="2023-05-08T06:58:26.840" v="839" actId="478"/>
          <ac:grpSpMkLst>
            <pc:docMk/>
            <pc:sldMk cId="1994521227" sldId="299"/>
            <ac:grpSpMk id="76" creationId="{03274028-2309-6B1F-EC95-D023B42A38BE}"/>
          </ac:grpSpMkLst>
        </pc:grpChg>
      </pc:sldChg>
      <pc:sldChg chg="delSp add del mod ord delAnim">
        <pc:chgData name="회준 권" userId="153f747a6b293dfc" providerId="LiveId" clId="{C16534DB-8C3F-4F49-880B-A5205165DDA6}" dt="2023-05-08T09:51:03.361" v="1702" actId="2696"/>
        <pc:sldMkLst>
          <pc:docMk/>
          <pc:sldMk cId="3770594650" sldId="300"/>
        </pc:sldMkLst>
        <pc:grpChg chg="del">
          <ac:chgData name="회준 권" userId="153f747a6b293dfc" providerId="LiveId" clId="{C16534DB-8C3F-4F49-880B-A5205165DDA6}" dt="2023-05-08T06:58:43.607" v="842" actId="478"/>
          <ac:grpSpMkLst>
            <pc:docMk/>
            <pc:sldMk cId="3770594650" sldId="300"/>
            <ac:grpSpMk id="76" creationId="{F0A6CDE4-C20F-F570-E72E-5B0FEFE624BE}"/>
          </ac:grpSpMkLst>
        </pc:grpChg>
      </pc:sldChg>
      <pc:sldChg chg="addSp delSp modSp add mod modNotesTx">
        <pc:chgData name="회준 권" userId="153f747a6b293dfc" providerId="LiveId" clId="{C16534DB-8C3F-4F49-880B-A5205165DDA6}" dt="2023-05-08T10:19:49.407" v="3664" actId="20577"/>
        <pc:sldMkLst>
          <pc:docMk/>
          <pc:sldMk cId="907634963" sldId="301"/>
        </pc:sldMkLst>
        <pc:spChg chg="mod">
          <ac:chgData name="회준 권" userId="153f747a6b293dfc" providerId="LiveId" clId="{C16534DB-8C3F-4F49-880B-A5205165DDA6}" dt="2023-05-08T09:14:26.530" v="1446" actId="1076"/>
          <ac:spMkLst>
            <pc:docMk/>
            <pc:sldMk cId="907634963" sldId="301"/>
            <ac:spMk id="2" creationId="{A2EAD684-9356-1179-8F82-C09108816144}"/>
          </ac:spMkLst>
        </pc:spChg>
        <pc:spChg chg="add del mod">
          <ac:chgData name="회준 권" userId="153f747a6b293dfc" providerId="LiveId" clId="{C16534DB-8C3F-4F49-880B-A5205165DDA6}" dt="2023-05-08T08:42:02.200" v="981"/>
          <ac:spMkLst>
            <pc:docMk/>
            <pc:sldMk cId="907634963" sldId="301"/>
            <ac:spMk id="17" creationId="{9909A0BE-3BE1-7CF9-60DA-70FE078E4F8B}"/>
          </ac:spMkLst>
        </pc:spChg>
        <pc:spChg chg="del">
          <ac:chgData name="회준 권" userId="153f747a6b293dfc" providerId="LiveId" clId="{C16534DB-8C3F-4F49-880B-A5205165DDA6}" dt="2023-05-08T07:09:38.809" v="887" actId="478"/>
          <ac:spMkLst>
            <pc:docMk/>
            <pc:sldMk cId="907634963" sldId="301"/>
            <ac:spMk id="22" creationId="{AEF078B7-3767-BBFB-CFF3-EA8C387E6203}"/>
          </ac:spMkLst>
        </pc:spChg>
        <pc:spChg chg="del">
          <ac:chgData name="회준 권" userId="153f747a6b293dfc" providerId="LiveId" clId="{C16534DB-8C3F-4F49-880B-A5205165DDA6}" dt="2023-05-08T07:09:38.809" v="887" actId="478"/>
          <ac:spMkLst>
            <pc:docMk/>
            <pc:sldMk cId="907634963" sldId="301"/>
            <ac:spMk id="23" creationId="{47714595-A669-65B6-99FA-0C8945BAFCD4}"/>
          </ac:spMkLst>
        </pc:spChg>
        <pc:spChg chg="del">
          <ac:chgData name="회준 권" userId="153f747a6b293dfc" providerId="LiveId" clId="{C16534DB-8C3F-4F49-880B-A5205165DDA6}" dt="2023-05-08T07:09:38.809" v="887" actId="478"/>
          <ac:spMkLst>
            <pc:docMk/>
            <pc:sldMk cId="907634963" sldId="301"/>
            <ac:spMk id="25" creationId="{BA6C68FA-71F2-DC84-6E50-8A0DA53A9E8C}"/>
          </ac:spMkLst>
        </pc:spChg>
        <pc:spChg chg="del">
          <ac:chgData name="회준 권" userId="153f747a6b293dfc" providerId="LiveId" clId="{C16534DB-8C3F-4F49-880B-A5205165DDA6}" dt="2023-05-08T07:09:38.809" v="887" actId="478"/>
          <ac:spMkLst>
            <pc:docMk/>
            <pc:sldMk cId="907634963" sldId="301"/>
            <ac:spMk id="26" creationId="{CDAFA360-FDA8-11BA-9649-ACB11A33B4E3}"/>
          </ac:spMkLst>
        </pc:spChg>
        <pc:spChg chg="add del mod">
          <ac:chgData name="회준 권" userId="153f747a6b293dfc" providerId="LiveId" clId="{C16534DB-8C3F-4F49-880B-A5205165DDA6}" dt="2023-05-08T08:58:34.591" v="1330" actId="478"/>
          <ac:spMkLst>
            <pc:docMk/>
            <pc:sldMk cId="907634963" sldId="301"/>
            <ac:spMk id="42" creationId="{AF35E920-0502-8666-77B2-57F735DA2335}"/>
          </ac:spMkLst>
        </pc:spChg>
        <pc:spChg chg="add mod">
          <ac:chgData name="회준 권" userId="153f747a6b293dfc" providerId="LiveId" clId="{C16534DB-8C3F-4F49-880B-A5205165DDA6}" dt="2023-05-08T08:59:02.597" v="1366" actId="113"/>
          <ac:spMkLst>
            <pc:docMk/>
            <pc:sldMk cId="907634963" sldId="301"/>
            <ac:spMk id="44" creationId="{1A69F2A0-B8F4-2C53-C21E-C3AB4697DDD8}"/>
          </ac:spMkLst>
        </pc:spChg>
        <pc:spChg chg="add mod">
          <ac:chgData name="회준 권" userId="153f747a6b293dfc" providerId="LiveId" clId="{C16534DB-8C3F-4F49-880B-A5205165DDA6}" dt="2023-05-08T09:18:25.390" v="1464" actId="1076"/>
          <ac:spMkLst>
            <pc:docMk/>
            <pc:sldMk cId="907634963" sldId="301"/>
            <ac:spMk id="45" creationId="{0A11C88D-2C47-6583-EE45-7D0D8ED3FE1E}"/>
          </ac:spMkLst>
        </pc:spChg>
        <pc:spChg chg="add mod">
          <ac:chgData name="회준 권" userId="153f747a6b293dfc" providerId="LiveId" clId="{C16534DB-8C3F-4F49-880B-A5205165DDA6}" dt="2023-05-08T09:00:36.949" v="1412" actId="207"/>
          <ac:spMkLst>
            <pc:docMk/>
            <pc:sldMk cId="907634963" sldId="301"/>
            <ac:spMk id="48" creationId="{F4E55171-E3C7-9AD8-135C-A20CC1B73DB1}"/>
          </ac:spMkLst>
        </pc:spChg>
        <pc:spChg chg="add mod">
          <ac:chgData name="회준 권" userId="153f747a6b293dfc" providerId="LiveId" clId="{C16534DB-8C3F-4F49-880B-A5205165DDA6}" dt="2023-05-08T09:00:40.220" v="1413" actId="207"/>
          <ac:spMkLst>
            <pc:docMk/>
            <pc:sldMk cId="907634963" sldId="301"/>
            <ac:spMk id="49" creationId="{927941FD-D207-65E3-8F2C-4174DAD79159}"/>
          </ac:spMkLst>
        </pc:spChg>
        <pc:spChg chg="add mod">
          <ac:chgData name="회준 권" userId="153f747a6b293dfc" providerId="LiveId" clId="{C16534DB-8C3F-4F49-880B-A5205165DDA6}" dt="2023-05-08T08:59:06.792" v="1368" actId="1076"/>
          <ac:spMkLst>
            <pc:docMk/>
            <pc:sldMk cId="907634963" sldId="301"/>
            <ac:spMk id="50" creationId="{3F1B6315-61BF-E1D6-DDFD-8F6EDA29D9C8}"/>
          </ac:spMkLst>
        </pc:spChg>
        <pc:spChg chg="add mod">
          <ac:chgData name="회준 권" userId="153f747a6b293dfc" providerId="LiveId" clId="{C16534DB-8C3F-4F49-880B-A5205165DDA6}" dt="2023-05-08T09:18:25.390" v="1464" actId="1076"/>
          <ac:spMkLst>
            <pc:docMk/>
            <pc:sldMk cId="907634963" sldId="301"/>
            <ac:spMk id="52" creationId="{FE6A4954-AAD4-B363-F4FA-5555D61FF169}"/>
          </ac:spMkLst>
        </pc:spChg>
        <pc:spChg chg="add mod">
          <ac:chgData name="회준 권" userId="153f747a6b293dfc" providerId="LiveId" clId="{C16534DB-8C3F-4F49-880B-A5205165DDA6}" dt="2023-05-08T09:18:22.270" v="1463" actId="1076"/>
          <ac:spMkLst>
            <pc:docMk/>
            <pc:sldMk cId="907634963" sldId="301"/>
            <ac:spMk id="53" creationId="{EA49E227-1680-625E-2593-8565123CCD92}"/>
          </ac:spMkLst>
        </pc:spChg>
        <pc:spChg chg="add mod">
          <ac:chgData name="회준 권" userId="153f747a6b293dfc" providerId="LiveId" clId="{C16534DB-8C3F-4F49-880B-A5205165DDA6}" dt="2023-05-08T09:18:22.270" v="1463" actId="1076"/>
          <ac:spMkLst>
            <pc:docMk/>
            <pc:sldMk cId="907634963" sldId="301"/>
            <ac:spMk id="56" creationId="{A54A8611-EE83-0CE7-2CEA-EE0FA600B653}"/>
          </ac:spMkLst>
        </pc:spChg>
        <pc:spChg chg="add mod">
          <ac:chgData name="회준 권" userId="153f747a6b293dfc" providerId="LiveId" clId="{C16534DB-8C3F-4F49-880B-A5205165DDA6}" dt="2023-05-08T09:41:38.225" v="1628" actId="207"/>
          <ac:spMkLst>
            <pc:docMk/>
            <pc:sldMk cId="907634963" sldId="301"/>
            <ac:spMk id="57" creationId="{D91F6D1E-C434-DC57-5325-20E9662204AA}"/>
          </ac:spMkLst>
        </pc:spChg>
        <pc:grpChg chg="del">
          <ac:chgData name="회준 권" userId="153f747a6b293dfc" providerId="LiveId" clId="{C16534DB-8C3F-4F49-880B-A5205165DDA6}" dt="2023-05-08T07:09:38.809" v="887" actId="478"/>
          <ac:grpSpMkLst>
            <pc:docMk/>
            <pc:sldMk cId="907634963" sldId="301"/>
            <ac:grpSpMk id="35" creationId="{B7DD91E5-E299-BAB2-2E58-05300E35CB99}"/>
          </ac:grpSpMkLst>
        </pc:grpChg>
        <pc:grpChg chg="del">
          <ac:chgData name="회준 권" userId="153f747a6b293dfc" providerId="LiveId" clId="{C16534DB-8C3F-4F49-880B-A5205165DDA6}" dt="2023-05-08T07:09:38.809" v="887" actId="478"/>
          <ac:grpSpMkLst>
            <pc:docMk/>
            <pc:sldMk cId="907634963" sldId="301"/>
            <ac:grpSpMk id="66" creationId="{423BFBFF-D725-D35B-4242-AF137F959187}"/>
          </ac:grpSpMkLst>
        </pc:grpChg>
        <pc:graphicFrameChg chg="add mod modGraphic">
          <ac:chgData name="회준 권" userId="153f747a6b293dfc" providerId="LiveId" clId="{C16534DB-8C3F-4F49-880B-A5205165DDA6}" dt="2023-05-08T08:58:18.770" v="1323" actId="1076"/>
          <ac:graphicFrameMkLst>
            <pc:docMk/>
            <pc:sldMk cId="907634963" sldId="301"/>
            <ac:graphicFrameMk id="24" creationId="{DE61CEE2-5AF9-7CD3-ACB6-7D16004C51A3}"/>
          </ac:graphicFrameMkLst>
        </pc:graphicFrameChg>
        <pc:graphicFrameChg chg="add mod modGraphic">
          <ac:chgData name="회준 권" userId="153f747a6b293dfc" providerId="LiveId" clId="{C16534DB-8C3F-4F49-880B-A5205165DDA6}" dt="2023-05-08T08:58:18.770" v="1323" actId="1076"/>
          <ac:graphicFrameMkLst>
            <pc:docMk/>
            <pc:sldMk cId="907634963" sldId="301"/>
            <ac:graphicFrameMk id="27" creationId="{DC25C461-BA53-72E1-B2AA-F07AB00690EE}"/>
          </ac:graphicFrameMkLst>
        </pc:graphicFrameChg>
        <pc:graphicFrameChg chg="add mod modGraphic">
          <ac:chgData name="회준 권" userId="153f747a6b293dfc" providerId="LiveId" clId="{C16534DB-8C3F-4F49-880B-A5205165DDA6}" dt="2023-05-08T08:58:18.770" v="1323" actId="1076"/>
          <ac:graphicFrameMkLst>
            <pc:docMk/>
            <pc:sldMk cId="907634963" sldId="301"/>
            <ac:graphicFrameMk id="31" creationId="{A6C142FF-9F59-2286-8E0E-842F9BE2FEA6}"/>
          </ac:graphicFrameMkLst>
        </pc:graphicFrameChg>
        <pc:graphicFrameChg chg="add mod modGraphic">
          <ac:chgData name="회준 권" userId="153f747a6b293dfc" providerId="LiveId" clId="{C16534DB-8C3F-4F49-880B-A5205165DDA6}" dt="2023-05-08T08:59:40.632" v="1375" actId="14100"/>
          <ac:graphicFrameMkLst>
            <pc:docMk/>
            <pc:sldMk cId="907634963" sldId="301"/>
            <ac:graphicFrameMk id="36" creationId="{267A3169-B5EF-42D6-F911-3110C1E2D5BE}"/>
          </ac:graphicFrameMkLst>
        </pc:graphicFrameChg>
        <pc:picChg chg="add mod">
          <ac:chgData name="회준 권" userId="153f747a6b293dfc" providerId="LiveId" clId="{C16534DB-8C3F-4F49-880B-A5205165DDA6}" dt="2023-05-08T08:58:13.737" v="1321" actId="1076"/>
          <ac:picMkLst>
            <pc:docMk/>
            <pc:sldMk cId="907634963" sldId="301"/>
            <ac:picMk id="15" creationId="{30CCAFC7-1CFD-B7C1-129F-A499424C11D2}"/>
          </ac:picMkLst>
        </pc:picChg>
        <pc:picChg chg="add mod">
          <ac:chgData name="회준 권" userId="153f747a6b293dfc" providerId="LiveId" clId="{C16534DB-8C3F-4F49-880B-A5205165DDA6}" dt="2023-05-08T08:58:13.737" v="1321" actId="1076"/>
          <ac:picMkLst>
            <pc:docMk/>
            <pc:sldMk cId="907634963" sldId="301"/>
            <ac:picMk id="16" creationId="{725537DC-C836-68DB-DF12-FF4176C7B595}"/>
          </ac:picMkLst>
        </pc:picChg>
        <pc:picChg chg="add mod">
          <ac:chgData name="회준 권" userId="153f747a6b293dfc" providerId="LiveId" clId="{C16534DB-8C3F-4F49-880B-A5205165DDA6}" dt="2023-05-08T08:58:18.770" v="1323" actId="1076"/>
          <ac:picMkLst>
            <pc:docMk/>
            <pc:sldMk cId="907634963" sldId="301"/>
            <ac:picMk id="19" creationId="{B3F0378C-E19F-1CE0-27FD-01DD391B30CF}"/>
          </ac:picMkLst>
        </pc:picChg>
        <pc:picChg chg="add mod">
          <ac:chgData name="회준 권" userId="153f747a6b293dfc" providerId="LiveId" clId="{C16534DB-8C3F-4F49-880B-A5205165DDA6}" dt="2023-05-08T08:58:25.526" v="1327" actId="1037"/>
          <ac:picMkLst>
            <pc:docMk/>
            <pc:sldMk cId="907634963" sldId="301"/>
            <ac:picMk id="21" creationId="{3484D38F-5DFE-7375-6BC0-9A337CFDAB00}"/>
          </ac:picMkLst>
        </pc:picChg>
        <pc:picChg chg="add mod">
          <ac:chgData name="회준 권" userId="153f747a6b293dfc" providerId="LiveId" clId="{C16534DB-8C3F-4F49-880B-A5205165DDA6}" dt="2023-05-08T08:58:18.770" v="1323" actId="1076"/>
          <ac:picMkLst>
            <pc:docMk/>
            <pc:sldMk cId="907634963" sldId="301"/>
            <ac:picMk id="30" creationId="{C4E7A214-3F84-621F-3117-42A685979002}"/>
          </ac:picMkLst>
        </pc:picChg>
        <pc:picChg chg="add del mod">
          <ac:chgData name="회준 권" userId="153f747a6b293dfc" providerId="LiveId" clId="{C16534DB-8C3F-4F49-880B-A5205165DDA6}" dt="2023-05-08T08:53:22.135" v="1194" actId="478"/>
          <ac:picMkLst>
            <pc:docMk/>
            <pc:sldMk cId="907634963" sldId="301"/>
            <ac:picMk id="33" creationId="{DF40194D-AF50-D2E1-F8DE-3F72BF8DFB2D}"/>
          </ac:picMkLst>
        </pc:picChg>
        <pc:picChg chg="add mod">
          <ac:chgData name="회준 권" userId="153f747a6b293dfc" providerId="LiveId" clId="{C16534DB-8C3F-4F49-880B-A5205165DDA6}" dt="2023-05-08T08:59:38.979" v="1374" actId="14100"/>
          <ac:picMkLst>
            <pc:docMk/>
            <pc:sldMk cId="907634963" sldId="301"/>
            <ac:picMk id="40" creationId="{986A993A-76D1-A0ED-4597-4DD6DE3E30F0}"/>
          </ac:picMkLst>
        </pc:picChg>
        <pc:picChg chg="add mod">
          <ac:chgData name="회준 권" userId="153f747a6b293dfc" providerId="LiveId" clId="{C16534DB-8C3F-4F49-880B-A5205165DDA6}" dt="2023-05-08T09:18:25.390" v="1464" actId="1076"/>
          <ac:picMkLst>
            <pc:docMk/>
            <pc:sldMk cId="907634963" sldId="301"/>
            <ac:picMk id="46" creationId="{BCEDC139-2CE9-F191-6C36-4B0F60C7640B}"/>
          </ac:picMkLst>
        </pc:picChg>
        <pc:picChg chg="del">
          <ac:chgData name="회준 권" userId="153f747a6b293dfc" providerId="LiveId" clId="{C16534DB-8C3F-4F49-880B-A5205165DDA6}" dt="2023-05-08T07:09:38.809" v="887" actId="478"/>
          <ac:picMkLst>
            <pc:docMk/>
            <pc:sldMk cId="907634963" sldId="301"/>
            <ac:picMk id="47" creationId="{38EAE918-77C3-5F58-1661-0FAFC84AED6E}"/>
          </ac:picMkLst>
        </pc:picChg>
        <pc:picChg chg="add mod">
          <ac:chgData name="회준 권" userId="153f747a6b293dfc" providerId="LiveId" clId="{C16534DB-8C3F-4F49-880B-A5205165DDA6}" dt="2023-05-08T08:59:06.792" v="1368" actId="1076"/>
          <ac:picMkLst>
            <pc:docMk/>
            <pc:sldMk cId="907634963" sldId="301"/>
            <ac:picMk id="51" creationId="{C9A85351-FF24-2D76-B34D-052E5D9FE6E9}"/>
          </ac:picMkLst>
        </pc:picChg>
        <pc:picChg chg="add mod">
          <ac:chgData name="회준 권" userId="153f747a6b293dfc" providerId="LiveId" clId="{C16534DB-8C3F-4F49-880B-A5205165DDA6}" dt="2023-05-08T09:18:22.270" v="1463" actId="1076"/>
          <ac:picMkLst>
            <pc:docMk/>
            <pc:sldMk cId="907634963" sldId="301"/>
            <ac:picMk id="55" creationId="{471C085D-A057-62DA-7097-875412B5231D}"/>
          </ac:picMkLst>
        </pc:picChg>
        <pc:picChg chg="add mod">
          <ac:chgData name="회준 권" userId="153f747a6b293dfc" providerId="LiveId" clId="{C16534DB-8C3F-4F49-880B-A5205165DDA6}" dt="2023-05-08T08:58:40.482" v="1332" actId="1076"/>
          <ac:picMkLst>
            <pc:docMk/>
            <pc:sldMk cId="907634963" sldId="301"/>
            <ac:picMk id="1026" creationId="{D50DD843-D308-3B92-F8BC-4EBA4DB53DBC}"/>
          </ac:picMkLst>
        </pc:picChg>
        <pc:picChg chg="add del">
          <ac:chgData name="회준 권" userId="153f747a6b293dfc" providerId="LiveId" clId="{C16534DB-8C3F-4F49-880B-A5205165DDA6}" dt="2023-05-08T08:57:32.776" v="1297" actId="478"/>
          <ac:picMkLst>
            <pc:docMk/>
            <pc:sldMk cId="907634963" sldId="301"/>
            <ac:picMk id="1028" creationId="{FA0E6C2D-1504-FA00-29F2-71AD72E40ED1}"/>
          </ac:picMkLst>
        </pc:picChg>
      </pc:sldChg>
      <pc:sldChg chg="addSp delSp modSp new add del mod">
        <pc:chgData name="회준 권" userId="153f747a6b293dfc" providerId="LiveId" clId="{C16534DB-8C3F-4F49-880B-A5205165DDA6}" dt="2023-05-08T07:29:31.295" v="962" actId="2696"/>
        <pc:sldMkLst>
          <pc:docMk/>
          <pc:sldMk cId="860850655" sldId="302"/>
        </pc:sldMkLst>
        <pc:spChg chg="add del mod">
          <ac:chgData name="회준 권" userId="153f747a6b293dfc" providerId="LiveId" clId="{C16534DB-8C3F-4F49-880B-A5205165DDA6}" dt="2023-05-08T07:28:44.984" v="957" actId="120"/>
          <ac:spMkLst>
            <pc:docMk/>
            <pc:sldMk cId="860850655" sldId="302"/>
            <ac:spMk id="3" creationId="{C088A140-BE4D-00BE-C085-A81A3DB91F46}"/>
          </ac:spMkLst>
        </pc:spChg>
        <pc:spChg chg="add mod">
          <ac:chgData name="회준 권" userId="153f747a6b293dfc" providerId="LiveId" clId="{C16534DB-8C3F-4F49-880B-A5205165DDA6}" dt="2023-05-08T07:28:41.970" v="946"/>
          <ac:spMkLst>
            <pc:docMk/>
            <pc:sldMk cId="860850655" sldId="302"/>
            <ac:spMk id="4" creationId="{C088A140-BE4D-00BE-C085-A81A3DB91F46}"/>
          </ac:spMkLst>
        </pc:spChg>
        <pc:spChg chg="add del mod">
          <ac:chgData name="회준 권" userId="153f747a6b293dfc" providerId="LiveId" clId="{C16534DB-8C3F-4F49-880B-A5205165DDA6}" dt="2023-05-08T07:28:41.556" v="944" actId="22"/>
          <ac:spMkLst>
            <pc:docMk/>
            <pc:sldMk cId="860850655" sldId="302"/>
            <ac:spMk id="6" creationId="{56EB08BC-78B2-44A2-0FA4-2BF8EAAC5FC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153f747a6b293dfc/Dissertation/HIRA%20&#4363;&#4449;&#4535;&#4361;&#4449;&#4540;&#4359;&#4455;&#4540;&#4364;&#4469;&#4523;&#4357;&#4461;&#4359;&#4469;&#4368;&#4457;&#4540;&#4352;&#4456;/&#4366;&#4469;&#4357;&#4461;&#4359;&#4469;&#4363;&#4455;&#4523;&#4369;&#4455;&#4540;&#4352;&#4466;&#4523;&#4364;&#4467;&#4540;&#4352;&#4449;&#4363;&#4466;&#4527;.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GB" sz="1400" b="1" dirty="0">
                <a:solidFill>
                  <a:schemeClr val="tx1"/>
                </a:solidFill>
                <a:latin typeface="Times New Roman" panose="02020603050405020304" pitchFamily="18" charset="0"/>
                <a:cs typeface="Times New Roman" panose="02020603050405020304" pitchFamily="18" charset="0"/>
              </a:rPr>
              <a:t>HIRA,</a:t>
            </a:r>
            <a:r>
              <a:rPr lang="en-GB" sz="1400" b="1" baseline="0" dirty="0">
                <a:solidFill>
                  <a:schemeClr val="tx1"/>
                </a:solidFill>
                <a:latin typeface="Times New Roman" panose="02020603050405020304" pitchFamily="18" charset="0"/>
                <a:cs typeface="Times New Roman" panose="02020603050405020304" pitchFamily="18" charset="0"/>
              </a:rPr>
              <a:t> </a:t>
            </a:r>
            <a:r>
              <a:rPr lang="en-GB" sz="1400" b="1" dirty="0">
                <a:solidFill>
                  <a:schemeClr val="tx1"/>
                </a:solidFill>
                <a:latin typeface="Times New Roman" panose="02020603050405020304" pitchFamily="18" charset="0"/>
                <a:cs typeface="Times New Roman" panose="02020603050405020304" pitchFamily="18" charset="0"/>
              </a:rPr>
              <a:t>cancer charges fee 2013-2019 </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endParaRPr lang="en-KR"/>
        </a:p>
      </c:txPr>
    </c:title>
    <c:autoTitleDeleted val="0"/>
    <c:plotArea>
      <c:layout/>
      <c:barChart>
        <c:barDir val="col"/>
        <c:grouping val="clustered"/>
        <c:varyColors val="0"/>
        <c:ser>
          <c:idx val="0"/>
          <c:order val="0"/>
          <c:tx>
            <c:strRef>
              <c:f>[치료비연평균증가율.xlsx]암상병!$A$8</c:f>
              <c:strCache>
                <c:ptCount val="1"/>
                <c:pt idx="0">
                  <c:v>Cancer Treatment fee</c:v>
                </c:pt>
              </c:strCache>
            </c:strRef>
          </c:tx>
          <c:spPr>
            <a:solidFill>
              <a:schemeClr val="accent1">
                <a:lumMod val="50000"/>
              </a:schemeClr>
            </a:solidFill>
            <a:ln>
              <a:noFill/>
            </a:ln>
            <a:effectLst/>
          </c:spPr>
          <c:invertIfNegative val="0"/>
          <c:trendline>
            <c:spPr>
              <a:ln w="19050" cap="rnd">
                <a:solidFill>
                  <a:schemeClr val="accent1"/>
                </a:solidFill>
                <a:prstDash val="sysDot"/>
              </a:ln>
              <a:effectLst/>
            </c:spPr>
            <c:trendlineType val="linear"/>
            <c:dispRSqr val="0"/>
            <c:dispEq val="0"/>
          </c:trendline>
          <c:cat>
            <c:numRef>
              <c:f>[치료비연평균증가율.xlsx]암상병!$B$1:$H$1</c:f>
              <c:numCache>
                <c:formatCode>General</c:formatCode>
                <c:ptCount val="7"/>
                <c:pt idx="0">
                  <c:v>2013</c:v>
                </c:pt>
                <c:pt idx="1">
                  <c:v>2014</c:v>
                </c:pt>
                <c:pt idx="2">
                  <c:v>2015</c:v>
                </c:pt>
                <c:pt idx="3">
                  <c:v>2016</c:v>
                </c:pt>
                <c:pt idx="4">
                  <c:v>2017</c:v>
                </c:pt>
                <c:pt idx="5">
                  <c:v>2018</c:v>
                </c:pt>
                <c:pt idx="6">
                  <c:v>2019</c:v>
                </c:pt>
              </c:numCache>
            </c:numRef>
          </c:cat>
          <c:val>
            <c:numRef>
              <c:f>[치료비연평균증가율.xlsx]암상병!$B$8:$H$8</c:f>
              <c:numCache>
                <c:formatCode>[$$-409]#,##0</c:formatCode>
                <c:ptCount val="7"/>
                <c:pt idx="0">
                  <c:v>3687431777.7889395</c:v>
                </c:pt>
                <c:pt idx="1">
                  <c:v>4100911640.145473</c:v>
                </c:pt>
                <c:pt idx="2">
                  <c:v>4111775692.7407384</c:v>
                </c:pt>
                <c:pt idx="3">
                  <c:v>4603268399.4536409</c:v>
                </c:pt>
                <c:pt idx="4">
                  <c:v>5276749766.0728188</c:v>
                </c:pt>
                <c:pt idx="5">
                  <c:v>6122264178.0970039</c:v>
                </c:pt>
                <c:pt idx="6">
                  <c:v>6416947966.3153572</c:v>
                </c:pt>
              </c:numCache>
            </c:numRef>
          </c:val>
          <c:extLst>
            <c:ext xmlns:c16="http://schemas.microsoft.com/office/drawing/2014/chart" uri="{C3380CC4-5D6E-409C-BE32-E72D297353CC}">
              <c16:uniqueId val="{00000001-E5E9-834A-AFF8-89ECB379C09E}"/>
            </c:ext>
          </c:extLst>
        </c:ser>
        <c:ser>
          <c:idx val="1"/>
          <c:order val="1"/>
          <c:tx>
            <c:strRef>
              <c:f>[치료비연평균증가율.xlsx]암상병!$A$9</c:f>
              <c:strCache>
                <c:ptCount val="1"/>
                <c:pt idx="0">
                  <c:v>Co-Pay</c:v>
                </c:pt>
              </c:strCache>
            </c:strRef>
          </c:tx>
          <c:spPr>
            <a:solidFill>
              <a:schemeClr val="accent2">
                <a:lumMod val="75000"/>
              </a:schemeClr>
            </a:solidFill>
            <a:ln>
              <a:noFill/>
            </a:ln>
            <a:effectLst/>
          </c:spPr>
          <c:invertIfNegative val="0"/>
          <c:trendline>
            <c:spPr>
              <a:ln w="19050" cap="rnd">
                <a:solidFill>
                  <a:schemeClr val="accent2"/>
                </a:solidFill>
                <a:prstDash val="sysDot"/>
              </a:ln>
              <a:effectLst/>
            </c:spPr>
            <c:trendlineType val="linear"/>
            <c:dispRSqr val="0"/>
            <c:dispEq val="0"/>
          </c:trendline>
          <c:cat>
            <c:numRef>
              <c:f>[치료비연평균증가율.xlsx]암상병!$B$1:$H$1</c:f>
              <c:numCache>
                <c:formatCode>General</c:formatCode>
                <c:ptCount val="7"/>
                <c:pt idx="0">
                  <c:v>2013</c:v>
                </c:pt>
                <c:pt idx="1">
                  <c:v>2014</c:v>
                </c:pt>
                <c:pt idx="2">
                  <c:v>2015</c:v>
                </c:pt>
                <c:pt idx="3">
                  <c:v>2016</c:v>
                </c:pt>
                <c:pt idx="4">
                  <c:v>2017</c:v>
                </c:pt>
                <c:pt idx="5">
                  <c:v>2018</c:v>
                </c:pt>
                <c:pt idx="6">
                  <c:v>2019</c:v>
                </c:pt>
              </c:numCache>
            </c:numRef>
          </c:cat>
          <c:val>
            <c:numRef>
              <c:f>[치료비연평균증가율.xlsx]암상병!$B$9:$H$9</c:f>
              <c:numCache>
                <c:formatCode>[$$-409]#,##0</c:formatCode>
                <c:ptCount val="7"/>
                <c:pt idx="0">
                  <c:v>3412954412.1858563</c:v>
                </c:pt>
                <c:pt idx="1">
                  <c:v>3799767892.1965213</c:v>
                </c:pt>
                <c:pt idx="2">
                  <c:v>3760277155.8964934</c:v>
                </c:pt>
                <c:pt idx="3">
                  <c:v>4183380436.7594209</c:v>
                </c:pt>
                <c:pt idx="4">
                  <c:v>4774231477.5670509</c:v>
                </c:pt>
                <c:pt idx="5">
                  <c:v>5506265158.5255051</c:v>
                </c:pt>
                <c:pt idx="6">
                  <c:v>5717017082.993886</c:v>
                </c:pt>
              </c:numCache>
            </c:numRef>
          </c:val>
          <c:extLst>
            <c:ext xmlns:c16="http://schemas.microsoft.com/office/drawing/2014/chart" uri="{C3380CC4-5D6E-409C-BE32-E72D297353CC}">
              <c16:uniqueId val="{00000003-E5E9-834A-AFF8-89ECB379C09E}"/>
            </c:ext>
          </c:extLst>
        </c:ser>
        <c:ser>
          <c:idx val="2"/>
          <c:order val="2"/>
          <c:tx>
            <c:strRef>
              <c:f>[치료비연평균증가율.xlsx]암상병!$A$10</c:f>
              <c:strCache>
                <c:ptCount val="1"/>
                <c:pt idx="0">
                  <c:v>Total</c:v>
                </c:pt>
              </c:strCache>
            </c:strRef>
          </c:tx>
          <c:spPr>
            <a:solidFill>
              <a:schemeClr val="accent4">
                <a:lumMod val="75000"/>
              </a:schemeClr>
            </a:solidFill>
            <a:ln>
              <a:noFill/>
            </a:ln>
            <a:effectLst/>
          </c:spPr>
          <c:invertIfNegative val="0"/>
          <c:trendline>
            <c:spPr>
              <a:ln w="19050" cap="rnd">
                <a:solidFill>
                  <a:srgbClr val="BF9000"/>
                </a:solidFill>
                <a:prstDash val="sysDot"/>
              </a:ln>
              <a:effectLst/>
            </c:spPr>
            <c:trendlineType val="linear"/>
            <c:dispRSqr val="0"/>
            <c:dispEq val="0"/>
          </c:trendline>
          <c:cat>
            <c:numRef>
              <c:f>[치료비연평균증가율.xlsx]암상병!$B$1:$H$1</c:f>
              <c:numCache>
                <c:formatCode>General</c:formatCode>
                <c:ptCount val="7"/>
                <c:pt idx="0">
                  <c:v>2013</c:v>
                </c:pt>
                <c:pt idx="1">
                  <c:v>2014</c:v>
                </c:pt>
                <c:pt idx="2">
                  <c:v>2015</c:v>
                </c:pt>
                <c:pt idx="3">
                  <c:v>2016</c:v>
                </c:pt>
                <c:pt idx="4">
                  <c:v>2017</c:v>
                </c:pt>
                <c:pt idx="5">
                  <c:v>2018</c:v>
                </c:pt>
                <c:pt idx="6">
                  <c:v>2019</c:v>
                </c:pt>
              </c:numCache>
            </c:numRef>
          </c:cat>
          <c:val>
            <c:numRef>
              <c:f>[치료비연평균증가율.xlsx]암상병!$B$10:$H$10</c:f>
              <c:numCache>
                <c:formatCode>[$$-409]#,##0</c:formatCode>
                <c:ptCount val="7"/>
                <c:pt idx="0">
                  <c:v>7100386189.9747953</c:v>
                </c:pt>
                <c:pt idx="1">
                  <c:v>7900679532.3419943</c:v>
                </c:pt>
                <c:pt idx="2">
                  <c:v>7872052848.6372318</c:v>
                </c:pt>
                <c:pt idx="3">
                  <c:v>8786648836.2130623</c:v>
                </c:pt>
                <c:pt idx="4">
                  <c:v>10050981243.63987</c:v>
                </c:pt>
                <c:pt idx="5">
                  <c:v>11628529336.622509</c:v>
                </c:pt>
                <c:pt idx="6">
                  <c:v>12133965049.309242</c:v>
                </c:pt>
              </c:numCache>
            </c:numRef>
          </c:val>
          <c:extLst>
            <c:ext xmlns:c16="http://schemas.microsoft.com/office/drawing/2014/chart" uri="{C3380CC4-5D6E-409C-BE32-E72D297353CC}">
              <c16:uniqueId val="{00000005-E5E9-834A-AFF8-89ECB379C09E}"/>
            </c:ext>
          </c:extLst>
        </c:ser>
        <c:dLbls>
          <c:showLegendKey val="0"/>
          <c:showVal val="0"/>
          <c:showCatName val="0"/>
          <c:showSerName val="0"/>
          <c:showPercent val="0"/>
          <c:showBubbleSize val="0"/>
        </c:dLbls>
        <c:gapWidth val="219"/>
        <c:overlap val="-27"/>
        <c:axId val="1453258464"/>
        <c:axId val="1369238080"/>
      </c:barChart>
      <c:catAx>
        <c:axId val="1453258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KR"/>
          </a:p>
        </c:txPr>
        <c:crossAx val="1369238080"/>
        <c:crosses val="autoZero"/>
        <c:auto val="1"/>
        <c:lblAlgn val="ctr"/>
        <c:lblOffset val="100"/>
        <c:noMultiLvlLbl val="0"/>
      </c:catAx>
      <c:valAx>
        <c:axId val="1369238080"/>
        <c:scaling>
          <c:orientation val="minMax"/>
        </c:scaling>
        <c:delete val="0"/>
        <c:axPos val="l"/>
        <c:numFmt formatCode="[$$-409]#,##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KR"/>
          </a:p>
        </c:txPr>
        <c:crossAx val="1453258464"/>
        <c:crosses val="autoZero"/>
        <c:crossBetween val="between"/>
      </c:valAx>
      <c:spPr>
        <a:noFill/>
        <a:ln>
          <a:noFill/>
        </a:ln>
        <a:effectLst/>
      </c:spPr>
    </c:plotArea>
    <c:legend>
      <c:legendPos val="b"/>
      <c:legendEntry>
        <c:idx val="3"/>
        <c:delete val="1"/>
      </c:legendEntry>
      <c:legendEntry>
        <c:idx val="4"/>
        <c:delete val="1"/>
      </c:legendEntry>
      <c:legendEntry>
        <c:idx val="5"/>
        <c:delete val="1"/>
      </c:legendEntry>
      <c:overlay val="0"/>
      <c:spPr>
        <a:noFill/>
        <a:ln>
          <a:noFill/>
        </a:ln>
        <a:effectLst/>
      </c:spPr>
      <c:txPr>
        <a:bodyPr rot="0" spcFirstLastPara="1" vertOverflow="ellipsis" vert="horz" wrap="square" anchor="ctr" anchorCtr="1"/>
        <a:lstStyle/>
        <a:p>
          <a:pPr>
            <a:defRPr sz="1000" b="1"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KR"/>
        </a:p>
      </c:txPr>
    </c:legend>
    <c:plotVisOnly val="1"/>
    <c:dispBlanksAs val="gap"/>
    <c:showDLblsOverMax val="0"/>
  </c:chart>
  <c:spPr>
    <a:noFill/>
    <a:ln>
      <a:noFill/>
    </a:ln>
    <a:effectLst/>
  </c:spPr>
  <c:txPr>
    <a:bodyPr/>
    <a:lstStyle/>
    <a:p>
      <a:pPr>
        <a:defRPr/>
      </a:pPr>
      <a:endParaRPr lang="en-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B1DF3-146B-F546-A64B-69194451A7F7}" type="datetimeFigureOut">
              <a:rPr lang="en-KR" smtClean="0"/>
              <a:t>2023/05/09</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407B53-BCD3-BA48-A9CF-B4493BCDD955}" type="slidenum">
              <a:rPr lang="en-KR" smtClean="0"/>
              <a:t>‹#›</a:t>
            </a:fld>
            <a:endParaRPr lang="en-KR"/>
          </a:p>
        </p:txBody>
      </p:sp>
    </p:spTree>
    <p:extLst>
      <p:ext uri="{BB962C8B-B14F-4D97-AF65-F5344CB8AC3E}">
        <p14:creationId xmlns:p14="http://schemas.microsoft.com/office/powerpoint/2010/main" val="3595234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r>
              <a:rPr lang="en-US" dirty="0" err="1"/>
              <a:t>profressor</a:t>
            </a:r>
            <a:r>
              <a:rPr lang="en-US" dirty="0"/>
              <a: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My name is </a:t>
            </a:r>
            <a:r>
              <a:rPr lang="en-GB" dirty="0" err="1"/>
              <a:t>Hoejun</a:t>
            </a:r>
            <a:r>
              <a:rPr lang="en-GB" dirty="0"/>
              <a:t> Kwon, </a:t>
            </a:r>
            <a:r>
              <a:rPr lang="ko-KR" altLang="en-US" dirty="0"/>
              <a:t> </a:t>
            </a:r>
            <a:r>
              <a:rPr lang="en-US" dirty="0"/>
              <a:t>Thank you for joining us for today's </a:t>
            </a:r>
            <a:r>
              <a:rPr lang="en-GB" dirty="0"/>
              <a:t>preliminary</a:t>
            </a:r>
            <a:r>
              <a:rPr lang="ko-KR" altLang="en-US" dirty="0"/>
              <a:t> </a:t>
            </a:r>
            <a:r>
              <a:rPr lang="en-US" altLang="ko-KR" dirty="0"/>
              <a:t>defense</a:t>
            </a:r>
            <a:r>
              <a:rPr lang="ko-KR" altLang="en-US" dirty="0"/>
              <a:t> </a:t>
            </a:r>
            <a:endParaRPr lang="en-GB" dirty="0"/>
          </a:p>
          <a:p>
            <a:endParaRPr lang="en-KR" dirty="0"/>
          </a:p>
          <a:p>
            <a:r>
              <a:rPr lang="en-GB" b="0" dirty="0"/>
              <a:t>My thesis topic is</a:t>
            </a:r>
            <a:r>
              <a:rPr lang="ko-KR" altLang="en-US" b="0" dirty="0"/>
              <a:t> </a:t>
            </a:r>
            <a:r>
              <a:rPr lang="en-US" altLang="ko-KR" b="0" dirty="0"/>
              <a:t>“</a:t>
            </a:r>
            <a:r>
              <a:rPr lang="en-US" sz="1200" b="0" kern="0" dirty="0">
                <a:solidFill>
                  <a:schemeClr val="bg1"/>
                </a:solidFill>
                <a:effectLst/>
                <a:latin typeface="Times New Roman" panose="02020603050405020304" pitchFamily="18" charset="0"/>
                <a:cs typeface="Times New Roman" panose="02020603050405020304" pitchFamily="18" charset="0"/>
              </a:rPr>
              <a:t>IMPACT OF POPULATION AGING ON CANCER INCIDENCE AND MORTALITY IN SOUTH KOREA : </a:t>
            </a:r>
            <a:r>
              <a:rPr lang="ko-KR" altLang="en-US" sz="1200" b="0" kern="0" dirty="0">
                <a:solidFill>
                  <a:schemeClr val="bg1"/>
                </a:solidFill>
                <a:effectLst/>
                <a:latin typeface="Times New Roman" panose="02020603050405020304" pitchFamily="18" charset="0"/>
                <a:cs typeface="Times New Roman" panose="02020603050405020304" pitchFamily="18" charset="0"/>
              </a:rPr>
              <a:t> </a:t>
            </a:r>
            <a:r>
              <a:rPr lang="en-US" sz="1200" b="0" kern="0" dirty="0">
                <a:solidFill>
                  <a:schemeClr val="bg1"/>
                </a:solidFill>
                <a:effectLst/>
                <a:latin typeface="Times New Roman" panose="02020603050405020304" pitchFamily="18" charset="0"/>
                <a:cs typeface="Times New Roman" panose="02020603050405020304" pitchFamily="18" charset="0"/>
              </a:rPr>
              <a:t>PROEJCTION MODEL-BASED STUDY</a:t>
            </a:r>
            <a:r>
              <a:rPr lang="en-US" altLang="ko-KR" sz="1200" b="0" kern="0" dirty="0">
                <a:solidFill>
                  <a:schemeClr val="bg1"/>
                </a:solidFill>
                <a:effectLst/>
                <a:latin typeface="Times New Roman" panose="02020603050405020304" pitchFamily="18" charset="0"/>
                <a:cs typeface="Times New Roman" panose="02020603050405020304" pitchFamily="18" charset="0"/>
              </a:rPr>
              <a:t>”</a:t>
            </a:r>
          </a:p>
          <a:p>
            <a:endParaRPr lang="en-US" sz="1200" b="0" kern="0" dirty="0">
              <a:solidFill>
                <a:schemeClr val="bg1"/>
              </a:solidFill>
              <a:effectLst/>
              <a:latin typeface="Times New Roman" panose="02020603050405020304" pitchFamily="18" charset="0"/>
              <a:cs typeface="Times New Roman" panose="02020603050405020304" pitchFamily="18" charset="0"/>
            </a:endParaRPr>
          </a:p>
          <a:p>
            <a:r>
              <a:rPr lang="en-US" sz="1200" b="0" kern="0" dirty="0">
                <a:solidFill>
                  <a:schemeClr val="bg1"/>
                </a:solidFill>
                <a:effectLst/>
                <a:latin typeface="Times New Roman" panose="02020603050405020304" pitchFamily="18" charset="0"/>
                <a:cs typeface="Times New Roman" panose="02020603050405020304" pitchFamily="18" charset="0"/>
              </a:rPr>
              <a:t>I</a:t>
            </a:r>
            <a:r>
              <a:rPr lang="en-GB" b="0" dirty="0"/>
              <a:t>'ll explain the table of contents on the next page</a:t>
            </a:r>
            <a:endParaRPr lang="en-KR" b="0" dirty="0"/>
          </a:p>
        </p:txBody>
      </p:sp>
      <p:sp>
        <p:nvSpPr>
          <p:cNvPr id="4" name="Slide Number Placeholder 3"/>
          <p:cNvSpPr>
            <a:spLocks noGrp="1"/>
          </p:cNvSpPr>
          <p:nvPr>
            <p:ph type="sldNum" sz="quarter" idx="5"/>
          </p:nvPr>
        </p:nvSpPr>
        <p:spPr/>
        <p:txBody>
          <a:bodyPr/>
          <a:lstStyle/>
          <a:p>
            <a:fld id="{4A407B53-BCD3-BA48-A9CF-B4493BCDD955}" type="slidenum">
              <a:rPr lang="en-KR" smtClean="0"/>
              <a:t>1</a:t>
            </a:fld>
            <a:endParaRPr lang="en-KR"/>
          </a:p>
        </p:txBody>
      </p:sp>
    </p:spTree>
    <p:extLst>
      <p:ext uri="{BB962C8B-B14F-4D97-AF65-F5344CB8AC3E}">
        <p14:creationId xmlns:p14="http://schemas.microsoft.com/office/powerpoint/2010/main" val="411527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Due to the large number of cancers available, we decided to limit ourselves to cancers that are expected to be highly affected by aging. </a:t>
            </a:r>
          </a:p>
          <a:p>
            <a:endParaRPr lang="en-GB" dirty="0"/>
          </a:p>
          <a:p>
            <a:r>
              <a:rPr lang="en-GB" dirty="0"/>
              <a:t>It has been developed based on the conditions that take into account the changes in rate ratios by age group and patterns in incidence and mortality by age group in previous studies. </a:t>
            </a:r>
          </a:p>
          <a:p>
            <a:endParaRPr lang="en-GB" dirty="0"/>
          </a:p>
          <a:p>
            <a:r>
              <a:rPr lang="en-GB" dirty="0"/>
              <a:t>We </a:t>
            </a:r>
            <a:r>
              <a:rPr lang="en-US" dirty="0" err="1"/>
              <a:t>selet</a:t>
            </a:r>
            <a:r>
              <a:rPr lang="en-GB" dirty="0"/>
              <a:t> for ageing related cancers by determining fit within four broad ranges.</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10</a:t>
            </a:fld>
            <a:endParaRPr lang="en-KR"/>
          </a:p>
        </p:txBody>
      </p:sp>
    </p:spTree>
    <p:extLst>
      <p:ext uri="{BB962C8B-B14F-4D97-AF65-F5344CB8AC3E}">
        <p14:creationId xmlns:p14="http://schemas.microsoft.com/office/powerpoint/2010/main" val="1692380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models used in the study were selected as representative of many existing studies and were divided into two types to differentiate between the models. </a:t>
            </a:r>
          </a:p>
          <a:p>
            <a:endParaRPr lang="en-GB" dirty="0"/>
          </a:p>
          <a:p>
            <a:r>
              <a:rPr lang="en-GB" dirty="0"/>
              <a:t>first category is population -</a:t>
            </a:r>
            <a:r>
              <a:rPr lang="en-GB" dirty="0" err="1"/>
              <a:t>struvture</a:t>
            </a:r>
            <a:r>
              <a:rPr lang="en-GB" dirty="0"/>
              <a:t> based model, second </a:t>
            </a:r>
            <a:r>
              <a:rPr lang="en-GB" dirty="0" err="1"/>
              <a:t>cateogry</a:t>
            </a:r>
            <a:r>
              <a:rPr lang="en-GB" dirty="0"/>
              <a:t> is non population structure based model</a:t>
            </a:r>
          </a:p>
          <a:p>
            <a:endParaRPr lang="en-GB" dirty="0"/>
          </a:p>
          <a:p>
            <a:r>
              <a:rPr lang="en-GB" dirty="0"/>
              <a:t>According to this categorization, each model is either directly influenced by population data or not.</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11</a:t>
            </a:fld>
            <a:endParaRPr lang="en-KR"/>
          </a:p>
        </p:txBody>
      </p:sp>
    </p:spTree>
    <p:extLst>
      <p:ext uri="{BB962C8B-B14F-4D97-AF65-F5344CB8AC3E}">
        <p14:creationId xmlns:p14="http://schemas.microsoft.com/office/powerpoint/2010/main" val="1542935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decomposition method separates the number of incidents or deaths by attribution.</a:t>
            </a:r>
          </a:p>
          <a:p>
            <a:endParaRPr lang="en-GB" dirty="0"/>
          </a:p>
          <a:p>
            <a:r>
              <a:rPr lang="en-GB" dirty="0"/>
              <a:t>After setting a </a:t>
            </a:r>
            <a:r>
              <a:rPr lang="en-US" altLang="ko-KR" dirty="0"/>
              <a:t>reference</a:t>
            </a:r>
            <a:r>
              <a:rPr lang="en-GB" dirty="0"/>
              <a:t> year (for example, incidence reference year is 2000, and mortality </a:t>
            </a:r>
            <a:r>
              <a:rPr lang="en-GB" dirty="0" err="1"/>
              <a:t>refernce</a:t>
            </a:r>
            <a:r>
              <a:rPr lang="en-GB" dirty="0"/>
              <a:t> year is 2005), the difference in incidents or deaths compared to that year can be separated into three components</a:t>
            </a:r>
          </a:p>
          <a:p>
            <a:endParaRPr lang="en-GB" dirty="0"/>
          </a:p>
          <a:p>
            <a:r>
              <a:rPr lang="en-GB" dirty="0"/>
              <a:t>This is how we can determine the contribution of aging. </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12</a:t>
            </a:fld>
            <a:endParaRPr lang="en-KR"/>
          </a:p>
        </p:txBody>
      </p:sp>
    </p:spTree>
    <p:extLst>
      <p:ext uri="{BB962C8B-B14F-4D97-AF65-F5344CB8AC3E}">
        <p14:creationId xmlns:p14="http://schemas.microsoft.com/office/powerpoint/2010/main" val="927572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aging </a:t>
            </a:r>
            <a:r>
              <a:rPr lang="en-US" dirty="0"/>
              <a:t>related cancer</a:t>
            </a:r>
            <a:r>
              <a:rPr lang="en-GB" dirty="0"/>
              <a:t> were selected based on the criteria</a:t>
            </a:r>
          </a:p>
          <a:p>
            <a:endParaRPr lang="en-GB" dirty="0"/>
          </a:p>
          <a:p>
            <a:r>
              <a:rPr lang="en-GB" dirty="0"/>
              <a:t>The </a:t>
            </a:r>
            <a:r>
              <a:rPr lang="en-US" altLang="ko-KR" dirty="0"/>
              <a:t>Major</a:t>
            </a:r>
            <a:r>
              <a:rPr lang="en-GB" dirty="0"/>
              <a:t> five most common cancers were significant for both men and women, and Some cancers had different significance by sex. </a:t>
            </a:r>
          </a:p>
          <a:p>
            <a:endParaRPr lang="en-GB" dirty="0"/>
          </a:p>
          <a:p>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13</a:t>
            </a:fld>
            <a:endParaRPr lang="en-KR"/>
          </a:p>
        </p:txBody>
      </p:sp>
    </p:spTree>
    <p:extLst>
      <p:ext uri="{BB962C8B-B14F-4D97-AF65-F5344CB8AC3E}">
        <p14:creationId xmlns:p14="http://schemas.microsoft.com/office/powerpoint/2010/main" val="6662034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A</a:t>
            </a:r>
            <a:r>
              <a:rPr lang="en-US" altLang="ko-KR" dirty="0" err="1"/>
              <a:t>ge</a:t>
            </a:r>
            <a:r>
              <a:rPr lang="en-US" altLang="ko-KR" dirty="0"/>
              <a:t> period cohort</a:t>
            </a:r>
            <a:r>
              <a:rPr lang="en-GB" dirty="0"/>
              <a:t>and decomposition analysis to test the validity of the selected cancer types.</a:t>
            </a:r>
          </a:p>
          <a:p>
            <a:endParaRPr lang="en-GB" dirty="0"/>
          </a:p>
          <a:p>
            <a:r>
              <a:rPr lang="en-GB" dirty="0"/>
              <a:t>The APC analysis confirmed the high incidence/mortality in the older age groups by age and cohort, and the decomposition analysis confirmed the contribution of aging as a major factor.</a:t>
            </a:r>
          </a:p>
          <a:p>
            <a:endParaRPr lang="en-GB" dirty="0"/>
          </a:p>
          <a:p>
            <a:r>
              <a:rPr lang="en-GB" altLang="ko-KR" dirty="0"/>
              <a:t>1) The figures are too small, so let's zoom in to see what the trends are.</a:t>
            </a:r>
          </a:p>
          <a:p>
            <a:endParaRPr lang="en-GB" altLang="ko-KR" dirty="0"/>
          </a:p>
          <a:p>
            <a:r>
              <a:rPr lang="en-GB" altLang="ko-KR" dirty="0"/>
              <a:t>To interpret each figure, the top left shows the increase and decrease across all ages.</a:t>
            </a:r>
          </a:p>
          <a:p>
            <a:endParaRPr lang="en-GB" altLang="ko-KR" dirty="0"/>
          </a:p>
          <a:p>
            <a:r>
              <a:rPr lang="en-GB" altLang="ko-KR" dirty="0"/>
              <a:t>The top right shows the average increase/decrease over the entire observation period by age group.</a:t>
            </a:r>
          </a:p>
          <a:p>
            <a:endParaRPr lang="en-GB" altLang="ko-KR" dirty="0"/>
          </a:p>
          <a:p>
            <a:r>
              <a:rPr lang="en-GB" altLang="ko-KR" dirty="0"/>
              <a:t>The bottom left shows incidence/mortality rates by age, and the bottom right shows incidence and mortality rates by cohort age. </a:t>
            </a:r>
          </a:p>
          <a:p>
            <a:endParaRPr lang="en-GB" altLang="ko-KR" dirty="0"/>
          </a:p>
          <a:p>
            <a:r>
              <a:rPr lang="en-GB" altLang="ko-KR" dirty="0"/>
              <a:t>On the right side is a three-component decomposition of the difference in incidence / mortality from the </a:t>
            </a:r>
            <a:r>
              <a:rPr lang="en-US" altLang="ko-KR" dirty="0"/>
              <a:t>reference</a:t>
            </a:r>
            <a:r>
              <a:rPr lang="en-GB" altLang="ko-KR" dirty="0"/>
              <a:t> year. </a:t>
            </a:r>
          </a:p>
          <a:p>
            <a:endParaRPr lang="en-GB" altLang="ko-KR" dirty="0"/>
          </a:p>
          <a:p>
            <a:r>
              <a:rPr lang="en-GB" altLang="ko-KR" dirty="0"/>
              <a:t>The net change is the actual difference in incidence or deaths from the </a:t>
            </a:r>
            <a:r>
              <a:rPr lang="en-US" altLang="ko-KR" dirty="0"/>
              <a:t>reference</a:t>
            </a:r>
            <a:r>
              <a:rPr lang="en-GB" altLang="ko-KR" dirty="0"/>
              <a:t> year, the ageing </a:t>
            </a:r>
            <a:r>
              <a:rPr lang="en-GB" altLang="ko-KR" dirty="0" err="1"/>
              <a:t>facotr</a:t>
            </a:r>
            <a:r>
              <a:rPr lang="en-GB" altLang="ko-KR" dirty="0"/>
              <a:t> is the contribution of incidence or deaths due to population aging, and the other two factors are the contribution of population growth and the contribution of changes in age-specific incidence or mortality rates, respectively. </a:t>
            </a:r>
          </a:p>
          <a:p>
            <a:endParaRPr lang="en-GB" altLang="ko-KR" dirty="0"/>
          </a:p>
          <a:p>
            <a:r>
              <a:rPr lang="en-GB" altLang="ko-KR" dirty="0"/>
              <a:t>Through both analyses, we found that all selected cancers were significantly higher in older age groups and that aging continues to affect cancer incidence and death.</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14</a:t>
            </a:fld>
            <a:endParaRPr lang="en-KR"/>
          </a:p>
        </p:txBody>
      </p:sp>
    </p:spTree>
    <p:extLst>
      <p:ext uri="{BB962C8B-B14F-4D97-AF65-F5344CB8AC3E}">
        <p14:creationId xmlns:p14="http://schemas.microsoft.com/office/powerpoint/2010/main" val="2743066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used A</a:t>
            </a:r>
            <a:r>
              <a:rPr lang="en-US" altLang="ko-KR" dirty="0" err="1"/>
              <a:t>ge</a:t>
            </a:r>
            <a:r>
              <a:rPr lang="en-US" altLang="ko-KR" dirty="0"/>
              <a:t> period cohort</a:t>
            </a:r>
            <a:r>
              <a:rPr lang="en-GB" dirty="0"/>
              <a:t>and decomposition analysis to test the validity of the selected cancer types.</a:t>
            </a:r>
          </a:p>
          <a:p>
            <a:endParaRPr lang="en-GB" dirty="0"/>
          </a:p>
          <a:p>
            <a:r>
              <a:rPr lang="en-GB" dirty="0"/>
              <a:t>The APC analysis confirmed the high incidence/mortality in the older age groups by age and cohort, and the decomposition analysis confirmed the contribution of aging as a major factor.</a:t>
            </a:r>
          </a:p>
          <a:p>
            <a:endParaRPr lang="en-GB" dirty="0"/>
          </a:p>
          <a:p>
            <a:r>
              <a:rPr lang="en-GB" altLang="ko-KR" dirty="0"/>
              <a:t>1) The figures are too small, so let's zoom in to see what the trends are.</a:t>
            </a:r>
          </a:p>
          <a:p>
            <a:endParaRPr lang="en-GB" altLang="ko-KR" dirty="0"/>
          </a:p>
          <a:p>
            <a:r>
              <a:rPr lang="en-GB" altLang="ko-KR" dirty="0"/>
              <a:t>To interpret each figure, the top left shows the increase and decrease across all ages.</a:t>
            </a:r>
          </a:p>
          <a:p>
            <a:endParaRPr lang="en-GB" altLang="ko-KR" dirty="0"/>
          </a:p>
          <a:p>
            <a:r>
              <a:rPr lang="en-GB" altLang="ko-KR" dirty="0"/>
              <a:t>The top right shows the average increase/decrease over the entire observation period by age group.</a:t>
            </a:r>
          </a:p>
          <a:p>
            <a:endParaRPr lang="en-GB" altLang="ko-KR" dirty="0"/>
          </a:p>
          <a:p>
            <a:r>
              <a:rPr lang="en-GB" altLang="ko-KR" dirty="0"/>
              <a:t>The bottom left shows incidence/mortality rates by age, and the bottom right shows incidence and mortality rates by cohort age. </a:t>
            </a:r>
          </a:p>
          <a:p>
            <a:endParaRPr lang="en-GB" altLang="ko-KR" dirty="0"/>
          </a:p>
          <a:p>
            <a:r>
              <a:rPr lang="en-GB" altLang="ko-KR" dirty="0"/>
              <a:t>On the right side is a three-component decomposition of the difference in incidence / mortality from the </a:t>
            </a:r>
            <a:r>
              <a:rPr lang="en-US" altLang="ko-KR" dirty="0"/>
              <a:t>reference</a:t>
            </a:r>
            <a:r>
              <a:rPr lang="en-GB" altLang="ko-KR" dirty="0"/>
              <a:t> year. </a:t>
            </a:r>
          </a:p>
          <a:p>
            <a:endParaRPr lang="en-GB" altLang="ko-KR" dirty="0"/>
          </a:p>
          <a:p>
            <a:r>
              <a:rPr lang="en-GB" altLang="ko-KR" dirty="0"/>
              <a:t>The net change is the actual difference in incidence or deaths from the </a:t>
            </a:r>
            <a:r>
              <a:rPr lang="en-US" altLang="ko-KR" dirty="0"/>
              <a:t>reference</a:t>
            </a:r>
            <a:r>
              <a:rPr lang="en-GB" altLang="ko-KR" dirty="0"/>
              <a:t> year, the ageing </a:t>
            </a:r>
            <a:r>
              <a:rPr lang="en-GB" altLang="ko-KR" dirty="0" err="1"/>
              <a:t>facotr</a:t>
            </a:r>
            <a:r>
              <a:rPr lang="en-GB" altLang="ko-KR" dirty="0"/>
              <a:t> is the contribution of incidence or deaths due to population aging, and the other two factors are the contribution of population growth and the contribution of changes in age-specific incidence or mortality rates, respectively. </a:t>
            </a:r>
          </a:p>
          <a:p>
            <a:endParaRPr lang="en-GB" altLang="ko-KR" dirty="0"/>
          </a:p>
          <a:p>
            <a:r>
              <a:rPr lang="en-GB" altLang="ko-KR" dirty="0"/>
              <a:t>Through both analyses, we found that all selected cancers were significantly higher in older age groups and that aging continues to affect cancer incidence and death.</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15</a:t>
            </a:fld>
            <a:endParaRPr lang="en-KR"/>
          </a:p>
        </p:txBody>
      </p:sp>
    </p:spTree>
    <p:extLst>
      <p:ext uri="{BB962C8B-B14F-4D97-AF65-F5344CB8AC3E}">
        <p14:creationId xmlns:p14="http://schemas.microsoft.com/office/powerpoint/2010/main" val="2236016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altLang="ko-KR" dirty="0"/>
              <a:t>Let's look at the cancers that showed the largest increase in the previous results.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result is a ratio of the contribution to the aging effect to the net change. </a:t>
            </a:r>
          </a:p>
          <a:p>
            <a:endParaRPr lang="en-GB" dirty="0"/>
          </a:p>
          <a:p>
            <a:endParaRPr lang="en-GB" dirty="0"/>
          </a:p>
          <a:p>
            <a:r>
              <a:rPr lang="en-GB" dirty="0"/>
              <a:t>For both incidence and mortality, liver cancer is strongly associated with aging in men, and for women, liver cancer is strongly associated with aging in incidence, but cervical cancer is strongly associated with aging in mortality.</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16</a:t>
            </a:fld>
            <a:endParaRPr lang="en-KR"/>
          </a:p>
        </p:txBody>
      </p:sp>
    </p:spTree>
    <p:extLst>
      <p:ext uri="{BB962C8B-B14F-4D97-AF65-F5344CB8AC3E}">
        <p14:creationId xmlns:p14="http://schemas.microsoft.com/office/powerpoint/2010/main" val="2489095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wanted to see the difference in </a:t>
            </a:r>
            <a:r>
              <a:rPr lang="en-US" altLang="ko-KR" dirty="0"/>
              <a:t>projection</a:t>
            </a:r>
            <a:r>
              <a:rPr lang="en-GB" dirty="0"/>
              <a:t> </a:t>
            </a:r>
            <a:r>
              <a:rPr lang="en-US" altLang="ko-KR" dirty="0"/>
              <a:t>estimates</a:t>
            </a:r>
            <a:r>
              <a:rPr lang="en-GB" dirty="0"/>
              <a:t> based on the selected cancers. </a:t>
            </a:r>
          </a:p>
          <a:p>
            <a:endParaRPr lang="en-GB" dirty="0"/>
          </a:p>
          <a:p>
            <a:r>
              <a:rPr lang="en-GB" dirty="0"/>
              <a:t>We wanted to compare the two in the following ways</a:t>
            </a:r>
          </a:p>
          <a:p>
            <a:endParaRPr lang="en-GB" dirty="0"/>
          </a:p>
          <a:p>
            <a:pPr marL="285750" indent="-285750">
              <a:buFontTx/>
              <a:buChar char="-"/>
            </a:pPr>
            <a:r>
              <a:rPr lang="en-KR" sz="1200" b="1" dirty="0">
                <a:latin typeface="Times New Roman" panose="02020603050405020304" pitchFamily="18" charset="0"/>
                <a:cs typeface="Times New Roman" panose="02020603050405020304" pitchFamily="18" charset="0"/>
              </a:rPr>
              <a:t>Is the pattern of increase or decrease the same across models?</a:t>
            </a:r>
          </a:p>
          <a:p>
            <a:pPr marL="285750" indent="-285750">
              <a:buFontTx/>
              <a:buChar char="-"/>
            </a:pPr>
            <a:endParaRPr lang="en-KR" sz="1200" b="1" dirty="0">
              <a:latin typeface="Times New Roman" panose="02020603050405020304" pitchFamily="18" charset="0"/>
              <a:cs typeface="Times New Roman" panose="02020603050405020304" pitchFamily="18" charset="0"/>
            </a:endParaRPr>
          </a:p>
          <a:p>
            <a:pPr marL="285750" indent="-285750">
              <a:buFontTx/>
              <a:buChar char="-"/>
            </a:pPr>
            <a:r>
              <a:rPr lang="en-KR" sz="1200" b="1" dirty="0">
                <a:latin typeface="Times New Roman" panose="02020603050405020304" pitchFamily="18" charset="0"/>
                <a:cs typeface="Times New Roman" panose="02020603050405020304" pitchFamily="18" charset="0"/>
              </a:rPr>
              <a:t>Do suggest similar predictions by models</a:t>
            </a:r>
          </a:p>
          <a:p>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17</a:t>
            </a:fld>
            <a:endParaRPr lang="en-KR"/>
          </a:p>
        </p:txBody>
      </p:sp>
    </p:spTree>
    <p:extLst>
      <p:ext uri="{BB962C8B-B14F-4D97-AF65-F5344CB8AC3E}">
        <p14:creationId xmlns:p14="http://schemas.microsoft.com/office/powerpoint/2010/main" val="3718857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The following results compare the trend patterns of the model by cancer type for men and women. </a:t>
            </a:r>
          </a:p>
          <a:p>
            <a:endParaRPr lang="en-US" altLang="ko-KR" dirty="0"/>
          </a:p>
          <a:p>
            <a:r>
              <a:rPr lang="en-US" altLang="ko-KR" dirty="0"/>
              <a:t>Here, similar trend means that there is a common increasing or decreasing trend despite differences in the predicted estimates of the models.</a:t>
            </a:r>
          </a:p>
          <a:p>
            <a:endParaRPr lang="en-US" altLang="ko-KR" dirty="0"/>
          </a:p>
          <a:p>
            <a:r>
              <a:rPr lang="en-US" altLang="ko-KR" dirty="0"/>
              <a:t>DIFFERENT TREND means that not only do the models have different predictions, but the trend of each fitted model is a mix of increasing and decreasing. </a:t>
            </a:r>
          </a:p>
          <a:p>
            <a:endParaRPr lang="en-US" altLang="ko-KR" dirty="0"/>
          </a:p>
          <a:p>
            <a:r>
              <a:rPr lang="en-US" altLang="ko-KR" dirty="0"/>
              <a:t>Some cancers showed a similar pattern of projection estimates across models, while others showed different patterns</a:t>
            </a:r>
          </a:p>
          <a:p>
            <a:endParaRPr lang="en-US" altLang="ko-KR" dirty="0"/>
          </a:p>
          <a:p>
            <a:r>
              <a:rPr lang="en-US" altLang="ko-KR" dirty="0"/>
              <a:t>Liver cancer, in particular, showed different patterns of both incidence and mortality in men and women.</a:t>
            </a:r>
          </a:p>
        </p:txBody>
      </p:sp>
      <p:sp>
        <p:nvSpPr>
          <p:cNvPr id="4" name="Slide Number Placeholder 3"/>
          <p:cNvSpPr>
            <a:spLocks noGrp="1"/>
          </p:cNvSpPr>
          <p:nvPr>
            <p:ph type="sldNum" sz="quarter" idx="5"/>
          </p:nvPr>
        </p:nvSpPr>
        <p:spPr/>
        <p:txBody>
          <a:bodyPr/>
          <a:lstStyle/>
          <a:p>
            <a:fld id="{4A407B53-BCD3-BA48-A9CF-B4493BCDD955}" type="slidenum">
              <a:rPr lang="en-KR" smtClean="0"/>
              <a:t>18</a:t>
            </a:fld>
            <a:endParaRPr lang="en-KR"/>
          </a:p>
        </p:txBody>
      </p:sp>
    </p:spTree>
    <p:extLst>
      <p:ext uri="{BB962C8B-B14F-4D97-AF65-F5344CB8AC3E}">
        <p14:creationId xmlns:p14="http://schemas.microsoft.com/office/powerpoint/2010/main" val="394038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In the preceding results, we found that </a:t>
            </a:r>
          </a:p>
          <a:p>
            <a:endParaRPr lang="en-GB" dirty="0"/>
          </a:p>
          <a:p>
            <a:r>
              <a:rPr lang="en-US" altLang="ko-KR" dirty="0"/>
              <a:t>1)</a:t>
            </a:r>
            <a:r>
              <a:rPr lang="ko-KR" altLang="en-US" dirty="0"/>
              <a:t> </a:t>
            </a:r>
            <a:r>
              <a:rPr lang="en-GB" sz="1200" dirty="0">
                <a:solidFill>
                  <a:schemeClr val="bg1"/>
                </a:solidFill>
                <a:latin typeface="Times New Roman" panose="02020603050405020304" pitchFamily="18" charset="0"/>
                <a:cs typeface="Times New Roman" panose="02020603050405020304" pitchFamily="18" charset="0"/>
              </a:rPr>
              <a:t>Some cancers showed </a:t>
            </a:r>
            <a:r>
              <a:rPr lang="en-GB" sz="1200" b="1" u="sng" dirty="0">
                <a:solidFill>
                  <a:schemeClr val="accent4">
                    <a:lumMod val="60000"/>
                    <a:lumOff val="40000"/>
                  </a:schemeClr>
                </a:solidFill>
                <a:latin typeface="Times New Roman" panose="02020603050405020304" pitchFamily="18" charset="0"/>
                <a:cs typeface="Times New Roman" panose="02020603050405020304" pitchFamily="18" charset="0"/>
              </a:rPr>
              <a:t>different trends</a:t>
            </a:r>
            <a:r>
              <a:rPr lang="en-GB" sz="1200" b="1"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GB" sz="1200" dirty="0">
                <a:solidFill>
                  <a:schemeClr val="bg1"/>
                </a:solidFill>
                <a:latin typeface="Times New Roman" panose="02020603050405020304" pitchFamily="18" charset="0"/>
                <a:cs typeface="Times New Roman" panose="02020603050405020304" pitchFamily="18" charset="0"/>
              </a:rPr>
              <a:t>by </a:t>
            </a:r>
            <a:r>
              <a:rPr lang="en-US" sz="1200" dirty="0">
                <a:solidFill>
                  <a:schemeClr val="bg1"/>
                </a:solidFill>
                <a:latin typeface="Times New Roman" panose="02020603050405020304" pitchFamily="18" charset="0"/>
                <a:cs typeface="Times New Roman" panose="02020603050405020304" pitchFamily="18" charset="0"/>
              </a:rPr>
              <a:t>sex</a:t>
            </a:r>
            <a:r>
              <a:rPr lang="en-GB" sz="1200" dirty="0">
                <a:solidFill>
                  <a:schemeClr val="bg1"/>
                </a:solidFill>
                <a:latin typeface="Times New Roman" panose="02020603050405020304" pitchFamily="18" charset="0"/>
                <a:cs typeface="Times New Roman" panose="02020603050405020304" pitchFamily="18" charset="0"/>
              </a:rPr>
              <a:t> and model depending on the type of cancer</a:t>
            </a:r>
            <a:endParaRPr lang="en-GB" altLang="ko-KR" dirty="0"/>
          </a:p>
          <a:p>
            <a:endParaRPr lang="en-GB" dirty="0"/>
          </a:p>
          <a:p>
            <a:r>
              <a:rPr lang="en-US" altLang="ko-KR" dirty="0"/>
              <a:t>2)</a:t>
            </a:r>
            <a:r>
              <a:rPr lang="ko-KR" altLang="en-US" dirty="0"/>
              <a:t> </a:t>
            </a:r>
            <a:r>
              <a:rPr lang="en-GB" sz="1200" dirty="0">
                <a:solidFill>
                  <a:schemeClr val="bg1"/>
                </a:solidFill>
                <a:latin typeface="Times New Roman" panose="02020603050405020304" pitchFamily="18" charset="0"/>
                <a:cs typeface="Times New Roman" panose="02020603050405020304" pitchFamily="18" charset="0"/>
              </a:rPr>
              <a:t>There were cancers</a:t>
            </a:r>
            <a:r>
              <a:rPr lang="en-GB" sz="1200" dirty="0">
                <a:solidFill>
                  <a:schemeClr val="tx1"/>
                </a:solidFill>
                <a:latin typeface="Times New Roman" panose="02020603050405020304" pitchFamily="18" charset="0"/>
                <a:cs typeface="Times New Roman" panose="02020603050405020304" pitchFamily="18" charset="0"/>
              </a:rPr>
              <a:t> </a:t>
            </a:r>
            <a:r>
              <a:rPr lang="en-GB" sz="1200" b="1" u="sng" dirty="0">
                <a:solidFill>
                  <a:schemeClr val="accent4">
                    <a:lumMod val="60000"/>
                    <a:lumOff val="40000"/>
                  </a:schemeClr>
                </a:solidFill>
                <a:latin typeface="Times New Roman" panose="02020603050405020304" pitchFamily="18" charset="0"/>
                <a:cs typeface="Times New Roman" panose="02020603050405020304" pitchFamily="18" charset="0"/>
              </a:rPr>
              <a:t>with significantly different model prediction</a:t>
            </a:r>
            <a:r>
              <a:rPr lang="en-GB" sz="1200" b="1" dirty="0">
                <a:solidFill>
                  <a:schemeClr val="accent4">
                    <a:lumMod val="60000"/>
                    <a:lumOff val="40000"/>
                  </a:schemeClr>
                </a:solidFill>
                <a:latin typeface="Times New Roman" panose="02020603050405020304" pitchFamily="18" charset="0"/>
                <a:cs typeface="Times New Roman" panose="02020603050405020304" pitchFamily="18" charset="0"/>
              </a:rPr>
              <a:t>s </a:t>
            </a:r>
            <a:r>
              <a:rPr lang="en-GB" sz="1200" dirty="0">
                <a:solidFill>
                  <a:schemeClr val="bg1"/>
                </a:solidFill>
                <a:latin typeface="Times New Roman" panose="02020603050405020304" pitchFamily="18" charset="0"/>
                <a:cs typeface="Times New Roman" panose="02020603050405020304" pitchFamily="18" charset="0"/>
              </a:rPr>
              <a:t>for the same cancer type </a:t>
            </a:r>
            <a:endParaRPr lang="en-GB" dirty="0"/>
          </a:p>
          <a:p>
            <a:endParaRPr lang="en-GB" dirty="0"/>
          </a:p>
          <a:p>
            <a:r>
              <a:rPr lang="en-GB" dirty="0"/>
              <a:t>These results suggest that it is important for researchers to select appropriate models based on </a:t>
            </a:r>
            <a:r>
              <a:rPr lang="en-US" dirty="0"/>
              <a:t>sex</a:t>
            </a:r>
            <a:r>
              <a:rPr lang="en-GB" dirty="0"/>
              <a:t>, cancer type, and what they want to emphasize in subsequent studies.</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19</a:t>
            </a:fld>
            <a:endParaRPr lang="en-KR"/>
          </a:p>
        </p:txBody>
      </p:sp>
    </p:spTree>
    <p:extLst>
      <p:ext uri="{BB962C8B-B14F-4D97-AF65-F5344CB8AC3E}">
        <p14:creationId xmlns:p14="http://schemas.microsoft.com/office/powerpoint/2010/main" val="3746004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table of contents is organized as follows</a:t>
            </a:r>
          </a:p>
          <a:p>
            <a:endParaRPr lang="en-US" dirty="0"/>
          </a:p>
          <a:p>
            <a:r>
              <a:rPr lang="en-US" dirty="0"/>
              <a:t>In the introduction, </a:t>
            </a:r>
            <a:r>
              <a:rPr lang="en-US" dirty="0" err="1"/>
              <a:t>i</a:t>
            </a:r>
            <a:r>
              <a:rPr lang="en-US" dirty="0"/>
              <a:t> briefly describe the background and goals of the study.</a:t>
            </a:r>
          </a:p>
          <a:p>
            <a:endParaRPr lang="en-US" dirty="0"/>
          </a:p>
          <a:p>
            <a:r>
              <a:rPr lang="en-US" dirty="0"/>
              <a:t>I will then present the methodology </a:t>
            </a:r>
            <a:r>
              <a:rPr lang="ko-KR" altLang="en-US" dirty="0"/>
              <a:t> </a:t>
            </a:r>
            <a:r>
              <a:rPr lang="en-US" altLang="ko-KR" dirty="0"/>
              <a:t>and</a:t>
            </a:r>
            <a:r>
              <a:rPr lang="ko-KR" altLang="en-US" dirty="0"/>
              <a:t> </a:t>
            </a:r>
            <a:r>
              <a:rPr lang="en-US" altLang="ko-KR" dirty="0"/>
              <a:t>data</a:t>
            </a:r>
            <a:r>
              <a:rPr lang="ko-KR" altLang="en-US" dirty="0"/>
              <a:t> </a:t>
            </a:r>
            <a:r>
              <a:rPr lang="en-US" dirty="0"/>
              <a:t>used in the study and the framework within which the study was conducted, followed by the results of the analysis.</a:t>
            </a:r>
          </a:p>
          <a:p>
            <a:endParaRPr lang="en-US" dirty="0"/>
          </a:p>
          <a:p>
            <a:r>
              <a:rPr lang="en-US" dirty="0"/>
              <a:t>Finally, </a:t>
            </a:r>
            <a:r>
              <a:rPr lang="en-US" dirty="0" err="1"/>
              <a:t>i</a:t>
            </a:r>
            <a:r>
              <a:rPr lang="en-US" dirty="0"/>
              <a:t> will discuss the significance</a:t>
            </a:r>
            <a:r>
              <a:rPr lang="ko-KR" altLang="en-US" dirty="0"/>
              <a:t> </a:t>
            </a:r>
            <a:r>
              <a:rPr lang="en-US" altLang="ko-KR" dirty="0"/>
              <a:t>findings</a:t>
            </a:r>
            <a:r>
              <a:rPr lang="en-US" dirty="0"/>
              <a:t>, limitations, and conclusions of the study</a:t>
            </a:r>
          </a:p>
        </p:txBody>
      </p:sp>
      <p:sp>
        <p:nvSpPr>
          <p:cNvPr id="4" name="Slide Number Placeholder 3"/>
          <p:cNvSpPr>
            <a:spLocks noGrp="1"/>
          </p:cNvSpPr>
          <p:nvPr>
            <p:ph type="sldNum" sz="quarter" idx="5"/>
          </p:nvPr>
        </p:nvSpPr>
        <p:spPr/>
        <p:txBody>
          <a:bodyPr/>
          <a:lstStyle/>
          <a:p>
            <a:fld id="{4A407B53-BCD3-BA48-A9CF-B4493BCDD955}" type="slidenum">
              <a:rPr lang="en-KR" smtClean="0"/>
              <a:t>2</a:t>
            </a:fld>
            <a:endParaRPr lang="en-KR"/>
          </a:p>
        </p:txBody>
      </p:sp>
    </p:spTree>
    <p:extLst>
      <p:ext uri="{BB962C8B-B14F-4D97-AF65-F5344CB8AC3E}">
        <p14:creationId xmlns:p14="http://schemas.microsoft.com/office/powerpoint/2010/main" val="2774587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following results show the </a:t>
            </a:r>
            <a:r>
              <a:rPr lang="en-US" altLang="ko-KR" dirty="0"/>
              <a:t>projections</a:t>
            </a:r>
            <a:r>
              <a:rPr lang="en-GB" dirty="0"/>
              <a:t> for each scenario.</a:t>
            </a:r>
          </a:p>
          <a:p>
            <a:endParaRPr lang="en-GB" dirty="0"/>
          </a:p>
          <a:p>
            <a:r>
              <a:rPr lang="en-GB" dirty="0"/>
              <a:t>The model used is the NORDPRED model, which was chosen because it was the most robustness among the models based on previous estimates results.</a:t>
            </a:r>
          </a:p>
          <a:p>
            <a:endParaRPr lang="en-GB" dirty="0"/>
          </a:p>
          <a:p>
            <a:r>
              <a:rPr lang="en-GB" dirty="0"/>
              <a:t>The ranking of the </a:t>
            </a:r>
            <a:r>
              <a:rPr lang="en-US" altLang="ko-KR" dirty="0"/>
              <a:t>projections</a:t>
            </a:r>
            <a:r>
              <a:rPr lang="ko-KR" altLang="en-US" dirty="0"/>
              <a:t> </a:t>
            </a:r>
            <a:r>
              <a:rPr lang="en-US" altLang="ko-KR" dirty="0"/>
              <a:t>estimates</a:t>
            </a:r>
            <a:r>
              <a:rPr lang="en-GB" dirty="0"/>
              <a:t> per scenario is as follows</a:t>
            </a:r>
            <a:r>
              <a:rPr lang="en-US" altLang="ko-KR" dirty="0"/>
              <a:t>:</a:t>
            </a:r>
          </a:p>
          <a:p>
            <a:endParaRPr lang="en-US" dirty="0"/>
          </a:p>
          <a:p>
            <a:r>
              <a:rPr lang="en-US" dirty="0"/>
              <a:t>These results can have the following interpretations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latin typeface="Times New Roman" panose="02020603050405020304" pitchFamily="18" charset="0"/>
                <a:cs typeface="Times New Roman" panose="02020603050405020304" pitchFamily="18" charset="0"/>
              </a:rPr>
              <a:t>The effects of population growth resulting from rising birth rates less those of population stagnation due to </a:t>
            </a:r>
            <a:r>
              <a:rPr lang="en-US" altLang="ko-KR" b="1" u="sng" dirty="0">
                <a:solidFill>
                  <a:schemeClr val="accent2"/>
                </a:solidFill>
                <a:latin typeface="Times New Roman" panose="02020603050405020304" pitchFamily="18" charset="0"/>
                <a:cs typeface="Times New Roman" panose="02020603050405020304" pitchFamily="18" charset="0"/>
              </a:rPr>
              <a:t>declining birth rates and aging population growth</a:t>
            </a:r>
            <a:r>
              <a:rPr lang="en-US" altLang="ko-KR" dirty="0">
                <a:solidFill>
                  <a:schemeClr val="accent2"/>
                </a:solidFill>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resulting from declining birth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latin typeface="Times New Roman" panose="02020603050405020304" pitchFamily="18" charset="0"/>
                <a:cs typeface="Times New Roman" panose="02020603050405020304" pitchFamily="18" charset="0"/>
              </a:rPr>
              <a:t>In fast aging societies, there is  average</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median increase of over </a:t>
            </a:r>
            <a:r>
              <a:rPr lang="en-US" altLang="ko-KR" b="1" dirty="0">
                <a:solidFill>
                  <a:schemeClr val="accent2"/>
                </a:solidFill>
                <a:latin typeface="Times New Roman" panose="02020603050405020304" pitchFamily="18" charset="0"/>
                <a:cs typeface="Times New Roman" panose="02020603050405020304" pitchFamily="18" charset="0"/>
              </a:rPr>
              <a:t>10%</a:t>
            </a:r>
            <a:r>
              <a:rPr lang="en-US" altLang="ko-KR" dirty="0">
                <a:latin typeface="Times New Roman" panose="02020603050405020304" pitchFamily="18" charset="0"/>
                <a:cs typeface="Times New Roman" panose="02020603050405020304" pitchFamily="18" charset="0"/>
              </a:rPr>
              <a:t> in incidence and mortality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latin typeface="Times New Roman" panose="02020603050405020304" pitchFamily="18" charset="0"/>
              <a:cs typeface="Times New Roman" panose="02020603050405020304" pitchFamily="18" charset="0"/>
            </a:endParaRPr>
          </a:p>
          <a:p>
            <a:endParaRPr lang="en-US" dirty="0"/>
          </a:p>
          <a:p>
            <a:endParaRPr lang="en-US" dirty="0"/>
          </a:p>
          <a:p>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20</a:t>
            </a:fld>
            <a:endParaRPr lang="en-KR"/>
          </a:p>
        </p:txBody>
      </p:sp>
    </p:spTree>
    <p:extLst>
      <p:ext uri="{BB962C8B-B14F-4D97-AF65-F5344CB8AC3E}">
        <p14:creationId xmlns:p14="http://schemas.microsoft.com/office/powerpoint/2010/main" val="1008402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result is a decomposition analysis based on the predicted results for each scenario.</a:t>
            </a:r>
          </a:p>
          <a:p>
            <a:endParaRPr lang="en-GB" dirty="0"/>
          </a:p>
          <a:p>
            <a:r>
              <a:rPr lang="en-GB" dirty="0"/>
              <a:t>From these results, we know common three key things.</a:t>
            </a:r>
          </a:p>
          <a:p>
            <a:endParaRPr lang="en-GB" dirty="0"/>
          </a:p>
          <a:p>
            <a:r>
              <a:rPr lang="en-US" altLang="ko-KR" dirty="0">
                <a:latin typeface="Times New Roman" panose="02020603050405020304" pitchFamily="18" charset="0"/>
                <a:cs typeface="Times New Roman" panose="02020603050405020304" pitchFamily="18" charset="0"/>
              </a:rPr>
              <a:t>1)</a:t>
            </a:r>
            <a:r>
              <a:rPr lang="ko-KR" altLang="en-US" dirty="0">
                <a:latin typeface="Times New Roman" panose="02020603050405020304" pitchFamily="18" charset="0"/>
                <a:cs typeface="Times New Roman" panose="02020603050405020304" pitchFamily="18" charset="0"/>
              </a:rPr>
              <a:t> </a:t>
            </a:r>
            <a:r>
              <a:rPr lang="en-KR" dirty="0">
                <a:latin typeface="Times New Roman" panose="02020603050405020304" pitchFamily="18" charset="0"/>
                <a:cs typeface="Times New Roman" panose="02020603050405020304" pitchFamily="18" charset="0"/>
              </a:rPr>
              <a:t>The impact of population growth factors on cancer incidence and mortality varies depending on the scenario, </a:t>
            </a:r>
            <a:r>
              <a:rPr lang="en-KR" b="1" u="sng" dirty="0">
                <a:solidFill>
                  <a:schemeClr val="accent2">
                    <a:lumMod val="75000"/>
                  </a:schemeClr>
                </a:solidFill>
                <a:latin typeface="Times New Roman" panose="02020603050405020304" pitchFamily="18" charset="0"/>
                <a:cs typeface="Times New Roman" panose="02020603050405020304" pitchFamily="18" charset="0"/>
              </a:rPr>
              <a:t>however, their contribution remains negligible.</a:t>
            </a:r>
          </a:p>
          <a:p>
            <a:endParaRPr lang="en-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2</a:t>
            </a:r>
            <a:r>
              <a:rPr lang="en-US" altLang="ko-KR" dirty="0">
                <a:solidFill>
                  <a:schemeClr val="accent1">
                    <a:lumMod val="75000"/>
                  </a:schemeClr>
                </a:solidFill>
                <a:latin typeface="Times New Roman" panose="02020603050405020304" pitchFamily="18" charset="0"/>
                <a:cs typeface="Times New Roman" panose="02020603050405020304" pitchFamily="18" charset="0"/>
              </a:rPr>
              <a:t>)</a:t>
            </a:r>
            <a:r>
              <a:rPr lang="ko-KR" altLang="en-US" dirty="0">
                <a:solidFill>
                  <a:schemeClr val="accent1">
                    <a:lumMod val="75000"/>
                  </a:schemeClr>
                </a:solidFill>
                <a:latin typeface="Times New Roman" panose="02020603050405020304" pitchFamily="18" charset="0"/>
                <a:cs typeface="Times New Roman" panose="02020603050405020304" pitchFamily="18" charset="0"/>
              </a:rPr>
              <a:t> </a:t>
            </a:r>
            <a:r>
              <a:rPr lang="en-KR" b="1" u="sng" dirty="0">
                <a:solidFill>
                  <a:schemeClr val="accent1">
                    <a:lumMod val="75000"/>
                  </a:schemeClr>
                </a:solidFill>
                <a:latin typeface="Times New Roman" panose="02020603050405020304" pitchFamily="18" charset="0"/>
                <a:cs typeface="Times New Roman" panose="02020603050405020304" pitchFamily="18" charset="0"/>
              </a:rPr>
              <a:t>Ageing factors demonstrate a greater impact on cancer incidence and mortality</a:t>
            </a:r>
            <a:r>
              <a:rPr lang="en-KR" b="1" dirty="0">
                <a:solidFill>
                  <a:schemeClr val="accent1">
                    <a:lumMod val="75000"/>
                  </a:schemeClr>
                </a:solidFill>
                <a:latin typeface="Times New Roman" panose="02020603050405020304" pitchFamily="18" charset="0"/>
                <a:cs typeface="Times New Roman" panose="02020603050405020304" pitchFamily="18" charset="0"/>
              </a:rPr>
              <a:t> </a:t>
            </a:r>
            <a:r>
              <a:rPr lang="en-KR" dirty="0">
                <a:latin typeface="Times New Roman" panose="02020603050405020304" pitchFamily="18" charset="0"/>
                <a:cs typeface="Times New Roman" panose="02020603050405020304" pitchFamily="18" charset="0"/>
              </a:rPr>
              <a:t>compared to other growth factors in all scenarios, except for prostate and kidney cancer in men.</a:t>
            </a:r>
          </a:p>
          <a:p>
            <a:endParaRPr lang="en-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3)</a:t>
            </a:r>
            <a:r>
              <a:rPr lang="ko-KR" altLang="en-US" dirty="0">
                <a:latin typeface="Times New Roman" panose="02020603050405020304" pitchFamily="18" charset="0"/>
                <a:cs typeface="Times New Roman" panose="02020603050405020304" pitchFamily="18" charset="0"/>
              </a:rPr>
              <a:t> </a:t>
            </a:r>
            <a:r>
              <a:rPr lang="en-KR" b="1" u="sng" dirty="0">
                <a:solidFill>
                  <a:srgbClr val="239D8E"/>
                </a:solidFill>
                <a:latin typeface="Times New Roman" panose="02020603050405020304" pitchFamily="18" charset="0"/>
                <a:cs typeface="Times New Roman" panose="02020603050405020304" pitchFamily="18" charset="0"/>
              </a:rPr>
              <a:t>The proportionate increase</a:t>
            </a:r>
            <a:r>
              <a:rPr lang="en-KR" dirty="0">
                <a:latin typeface="Times New Roman" panose="02020603050405020304" pitchFamily="18" charset="0"/>
                <a:cs typeface="Times New Roman" panose="02020603050405020304" pitchFamily="18" charset="0"/>
              </a:rPr>
              <a:t> in ageing factors is </a:t>
            </a:r>
            <a:r>
              <a:rPr lang="en-KR" b="1" u="sng" dirty="0">
                <a:solidFill>
                  <a:srgbClr val="239D8E"/>
                </a:solidFill>
                <a:latin typeface="Times New Roman" panose="02020603050405020304" pitchFamily="18" charset="0"/>
                <a:cs typeface="Times New Roman" panose="02020603050405020304" pitchFamily="18" charset="0"/>
              </a:rPr>
              <a:t>proportional to the increase in the projection</a:t>
            </a:r>
            <a:r>
              <a:rPr lang="en-KR" dirty="0">
                <a:latin typeface="Times New Roman" panose="02020603050405020304" pitchFamily="18" charset="0"/>
                <a:cs typeface="Times New Roman" panose="02020603050405020304" pitchFamily="18" charset="0"/>
              </a:rPr>
              <a:t> model.</a:t>
            </a:r>
          </a:p>
          <a:p>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21</a:t>
            </a:fld>
            <a:endParaRPr lang="en-KR"/>
          </a:p>
        </p:txBody>
      </p:sp>
    </p:spTree>
    <p:extLst>
      <p:ext uri="{BB962C8B-B14F-4D97-AF65-F5344CB8AC3E}">
        <p14:creationId xmlns:p14="http://schemas.microsoft.com/office/powerpoint/2010/main" val="295988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GB" dirty="0"/>
              <a:t> will discuss the significance findings and limitations of our study.</a:t>
            </a:r>
          </a:p>
          <a:p>
            <a:endParaRPr lang="en-GB" dirty="0"/>
          </a:p>
          <a:p>
            <a:r>
              <a:rPr lang="en-GB" dirty="0"/>
              <a:t>in this perspective of  findings, </a:t>
            </a:r>
          </a:p>
          <a:p>
            <a:endParaRPr lang="en-GB" dirty="0"/>
          </a:p>
          <a:p>
            <a:r>
              <a:rPr lang="en-GB" dirty="0"/>
              <a:t>And in this perspective of  limitation, </a:t>
            </a:r>
          </a:p>
        </p:txBody>
      </p:sp>
      <p:sp>
        <p:nvSpPr>
          <p:cNvPr id="4" name="Slide Number Placeholder 3"/>
          <p:cNvSpPr>
            <a:spLocks noGrp="1"/>
          </p:cNvSpPr>
          <p:nvPr>
            <p:ph type="sldNum" sz="quarter" idx="5"/>
          </p:nvPr>
        </p:nvSpPr>
        <p:spPr/>
        <p:txBody>
          <a:bodyPr/>
          <a:lstStyle/>
          <a:p>
            <a:fld id="{4A407B53-BCD3-BA48-A9CF-B4493BCDD955}" type="slidenum">
              <a:rPr lang="en-KR" smtClean="0"/>
              <a:t>22</a:t>
            </a:fld>
            <a:endParaRPr lang="en-KR"/>
          </a:p>
        </p:txBody>
      </p:sp>
    </p:spTree>
    <p:extLst>
      <p:ext uri="{BB962C8B-B14F-4D97-AF65-F5344CB8AC3E}">
        <p14:creationId xmlns:p14="http://schemas.microsoft.com/office/powerpoint/2010/main" val="19286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the conclusions and expected contributions are as follows.</a:t>
            </a:r>
          </a:p>
          <a:p>
            <a:endParaRPr lang="en-GB" dirty="0"/>
          </a:p>
          <a:p>
            <a:r>
              <a:rPr lang="en-GB" b="0" i="0" u="none" strike="noStrike">
                <a:solidFill>
                  <a:srgbClr val="000000"/>
                </a:solidFill>
                <a:effectLst/>
                <a:latin typeface="noto"/>
              </a:rPr>
              <a:t>Future studies through this study are as follows.</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23</a:t>
            </a:fld>
            <a:endParaRPr lang="en-KR"/>
          </a:p>
        </p:txBody>
      </p:sp>
    </p:spTree>
    <p:extLst>
      <p:ext uri="{BB962C8B-B14F-4D97-AF65-F5344CB8AC3E}">
        <p14:creationId xmlns:p14="http://schemas.microsoft.com/office/powerpoint/2010/main" val="429746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to the presentation</a:t>
            </a:r>
            <a:r>
              <a:rPr lang="en-US" altLang="ko-KR" dirty="0"/>
              <a:t>.</a:t>
            </a:r>
          </a:p>
          <a:p>
            <a:endParaRPr lang="en-GB" dirty="0"/>
          </a:p>
          <a:p>
            <a:r>
              <a:rPr lang="en-GB" dirty="0"/>
              <a:t>If you have any questions about this presentation, please let us know.</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24</a:t>
            </a:fld>
            <a:endParaRPr lang="en-KR"/>
          </a:p>
        </p:txBody>
      </p:sp>
    </p:spTree>
    <p:extLst>
      <p:ext uri="{BB962C8B-B14F-4D97-AF65-F5344CB8AC3E}">
        <p14:creationId xmlns:p14="http://schemas.microsoft.com/office/powerpoint/2010/main" val="535516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ko-KR" dirty="0"/>
              <a:t>Previous Studies have shown that aging is strongly associated with cancer incidence and mortality.</a:t>
            </a:r>
          </a:p>
          <a:p>
            <a:endParaRPr lang="en-GB" altLang="ko-KR" dirty="0"/>
          </a:p>
          <a:p>
            <a:r>
              <a:rPr lang="en-GB" altLang="ko-KR" dirty="0"/>
              <a:t>This has the effect of accelerating the aging society.</a:t>
            </a:r>
          </a:p>
          <a:p>
            <a:endParaRPr lang="en-GB" altLang="ko-KR" dirty="0"/>
          </a:p>
          <a:p>
            <a:r>
              <a:rPr lang="en-GB" altLang="ko-KR" dirty="0"/>
              <a:t>The higher the rate of aging, the higher the burden of cancer, and the greater the social and economic challenge</a:t>
            </a:r>
          </a:p>
          <a:p>
            <a:endParaRPr lang="en-GB" altLang="ko-KR" dirty="0"/>
          </a:p>
          <a:p>
            <a:r>
              <a:rPr lang="en-GB" altLang="ko-KR" dirty="0"/>
              <a:t>In light of this, research on the burden of cancer is becoming increasingly </a:t>
            </a:r>
            <a:r>
              <a:rPr lang="en-GB" altLang="ko-KR" dirty="0" err="1"/>
              <a:t>important.s</a:t>
            </a:r>
            <a:r>
              <a:rPr lang="en-GB" altLang="ko-KR" dirty="0"/>
              <a:t>.</a:t>
            </a:r>
          </a:p>
        </p:txBody>
      </p:sp>
      <p:sp>
        <p:nvSpPr>
          <p:cNvPr id="4" name="Slide Number Placeholder 3"/>
          <p:cNvSpPr>
            <a:spLocks noGrp="1"/>
          </p:cNvSpPr>
          <p:nvPr>
            <p:ph type="sldNum" sz="quarter" idx="5"/>
          </p:nvPr>
        </p:nvSpPr>
        <p:spPr/>
        <p:txBody>
          <a:bodyPr/>
          <a:lstStyle/>
          <a:p>
            <a:fld id="{4A407B53-BCD3-BA48-A9CF-B4493BCDD955}" type="slidenum">
              <a:rPr lang="en-KR" smtClean="0"/>
              <a:t>3</a:t>
            </a:fld>
            <a:endParaRPr lang="en-KR"/>
          </a:p>
        </p:txBody>
      </p:sp>
    </p:spTree>
    <p:extLst>
      <p:ext uri="{BB962C8B-B14F-4D97-AF65-F5344CB8AC3E}">
        <p14:creationId xmlns:p14="http://schemas.microsoft.com/office/powerpoint/2010/main" val="2474065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ko-KR" dirty="0"/>
              <a:t>1) When looking at current research using the </a:t>
            </a:r>
            <a:r>
              <a:rPr lang="en-US" altLang="ko-KR" dirty="0"/>
              <a:t>DIKW</a:t>
            </a:r>
            <a:r>
              <a:rPr lang="en-GB" altLang="ko-KR" dirty="0"/>
              <a:t> </a:t>
            </a:r>
            <a:r>
              <a:rPr lang="en-US" altLang="ko-KR" dirty="0"/>
              <a:t>(Data information, </a:t>
            </a:r>
            <a:r>
              <a:rPr lang="en-US" altLang="ko-KR" dirty="0" err="1"/>
              <a:t>knoweldge</a:t>
            </a:r>
            <a:r>
              <a:rPr lang="en-US" altLang="ko-KR" dirty="0"/>
              <a:t> </a:t>
            </a:r>
            <a:r>
              <a:rPr lang="en-US" altLang="ko-KR" dirty="0" err="1"/>
              <a:t>widsom</a:t>
            </a:r>
            <a:r>
              <a:rPr lang="en-US" altLang="ko-KR" dirty="0"/>
              <a:t>)</a:t>
            </a:r>
            <a:r>
              <a:rPr lang="en-GB" altLang="ko-KR" dirty="0"/>
              <a:t> pyramid , prioritizing trends in cancer incidence and mortality can serve as a foundation for other secondary and tertiary research.</a:t>
            </a:r>
          </a:p>
          <a:p>
            <a:endParaRPr lang="en-GB" altLang="ko-KR" dirty="0"/>
          </a:p>
          <a:p>
            <a:r>
              <a:rPr lang="en-GB" altLang="ko-KR" dirty="0"/>
              <a:t>2) Therefore, in order to proceed with various studies, it is necessary to first identify trends in cancer </a:t>
            </a:r>
            <a:r>
              <a:rPr lang="en-GB" altLang="ko-KR" dirty="0" err="1"/>
              <a:t>inc</a:t>
            </a:r>
            <a:r>
              <a:rPr lang="en-GB" altLang="ko-KR" dirty="0"/>
              <a:t> </a:t>
            </a:r>
            <a:r>
              <a:rPr lang="en-GB" altLang="ko-KR" dirty="0" err="1"/>
              <a:t>idence</a:t>
            </a:r>
            <a:r>
              <a:rPr lang="en-GB" altLang="ko-KR" dirty="0"/>
              <a:t> and mortality as a preliminary study.</a:t>
            </a:r>
          </a:p>
        </p:txBody>
      </p:sp>
      <p:sp>
        <p:nvSpPr>
          <p:cNvPr id="4" name="Slide Number Placeholder 3"/>
          <p:cNvSpPr>
            <a:spLocks noGrp="1"/>
          </p:cNvSpPr>
          <p:nvPr>
            <p:ph type="sldNum" sz="quarter" idx="5"/>
          </p:nvPr>
        </p:nvSpPr>
        <p:spPr/>
        <p:txBody>
          <a:bodyPr/>
          <a:lstStyle/>
          <a:p>
            <a:fld id="{4A407B53-BCD3-BA48-A9CF-B4493BCDD955}" type="slidenum">
              <a:rPr lang="en-KR" smtClean="0"/>
              <a:t>4</a:t>
            </a:fld>
            <a:endParaRPr lang="en-KR"/>
          </a:p>
        </p:txBody>
      </p:sp>
    </p:spTree>
    <p:extLst>
      <p:ext uri="{BB962C8B-B14F-4D97-AF65-F5344CB8AC3E}">
        <p14:creationId xmlns:p14="http://schemas.microsoft.com/office/powerpoint/2010/main" val="121267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Traditional cancer burden estimation methods utilize 2)multiple models to estimate incidence or mortality rates. 3)</a:t>
            </a:r>
          </a:p>
          <a:p>
            <a:endParaRPr lang="en-GB" dirty="0"/>
          </a:p>
          <a:p>
            <a:r>
              <a:rPr lang="en-GB" dirty="0"/>
              <a:t>But how do you quantify aging with traditional methods?</a:t>
            </a:r>
          </a:p>
          <a:p>
            <a:endParaRPr lang="en-GB" dirty="0"/>
          </a:p>
          <a:p>
            <a:r>
              <a:rPr lang="en-GB" dirty="0"/>
              <a:t>On the following pages, we discuss the limitations of existing research and our goals for this study.</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5</a:t>
            </a:fld>
            <a:endParaRPr lang="en-KR"/>
          </a:p>
        </p:txBody>
      </p:sp>
    </p:spTree>
    <p:extLst>
      <p:ext uri="{BB962C8B-B14F-4D97-AF65-F5344CB8AC3E}">
        <p14:creationId xmlns:p14="http://schemas.microsoft.com/office/powerpoint/2010/main" val="1875317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1" dirty="0">
                <a:solidFill>
                  <a:schemeClr val="tx1"/>
                </a:solidFill>
                <a:latin typeface="Times New Roman" panose="02020603050405020304" pitchFamily="18" charset="0"/>
                <a:cs typeface="Times New Roman" panose="02020603050405020304" pitchFamily="18" charset="0"/>
              </a:rPr>
              <a:t>First, there are three main limitations of previous studies:</a:t>
            </a:r>
          </a:p>
          <a:p>
            <a:endParaRPr lang="en-GB" sz="1200" b="1" dirty="0">
              <a:solidFill>
                <a:schemeClr val="tx1"/>
              </a:solidFill>
              <a:latin typeface="Times New Roman" panose="02020603050405020304" pitchFamily="18" charset="0"/>
              <a:cs typeface="Times New Roman" panose="02020603050405020304" pitchFamily="18" charset="0"/>
            </a:endParaRPr>
          </a:p>
          <a:p>
            <a:r>
              <a:rPr lang="en-GB" dirty="0"/>
              <a:t>For each problem, we decided to do the following</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6</a:t>
            </a:fld>
            <a:endParaRPr lang="en-KR"/>
          </a:p>
        </p:txBody>
      </p:sp>
    </p:spTree>
    <p:extLst>
      <p:ext uri="{BB962C8B-B14F-4D97-AF65-F5344CB8AC3E}">
        <p14:creationId xmlns:p14="http://schemas.microsoft.com/office/powerpoint/2010/main" val="2486951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 result, here's the framework we're trying to accomplish</a:t>
            </a:r>
          </a:p>
          <a:p>
            <a:endParaRPr lang="en-GB" dirty="0"/>
          </a:p>
          <a:p>
            <a:r>
              <a:rPr lang="en-GB" dirty="0"/>
              <a:t>We will perform scenario-based projections to control for various future uncertainties, and quantify the contribution of aging based on decomposition analysis.</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7</a:t>
            </a:fld>
            <a:endParaRPr lang="en-KR"/>
          </a:p>
        </p:txBody>
      </p:sp>
    </p:spTree>
    <p:extLst>
      <p:ext uri="{BB962C8B-B14F-4D97-AF65-F5344CB8AC3E}">
        <p14:creationId xmlns:p14="http://schemas.microsoft.com/office/powerpoint/2010/main" val="392974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Here's the data we used in our study</a:t>
            </a:r>
          </a:p>
          <a:p>
            <a:endParaRPr lang="en-GB" dirty="0"/>
          </a:p>
          <a:p>
            <a:r>
              <a:rPr lang="en-GB" dirty="0"/>
              <a:t>1)We utilized</a:t>
            </a:r>
            <a:r>
              <a:rPr lang="ko-KR" altLang="en-US" dirty="0"/>
              <a:t> </a:t>
            </a:r>
            <a:r>
              <a:rPr lang="en-GB" altLang="ko-KR" dirty="0"/>
              <a:t>population data</a:t>
            </a:r>
            <a:r>
              <a:rPr lang="en-GB" dirty="0"/>
              <a:t> cancer registrations, deaths, and  from </a:t>
            </a:r>
            <a:r>
              <a:rPr lang="en-US" dirty="0"/>
              <a:t>KOSIS</a:t>
            </a:r>
          </a:p>
          <a:p>
            <a:r>
              <a:rPr lang="en-US" dirty="0"/>
              <a:t>(Koreans </a:t>
            </a:r>
            <a:r>
              <a:rPr lang="en-US" dirty="0" err="1"/>
              <a:t>ststistical</a:t>
            </a:r>
            <a:r>
              <a:rPr lang="en-US" dirty="0"/>
              <a:t> </a:t>
            </a:r>
            <a:r>
              <a:rPr lang="en-US" dirty="0" err="1"/>
              <a:t>informations</a:t>
            </a:r>
            <a:r>
              <a:rPr lang="en-US" dirty="0"/>
              <a:t> </a:t>
            </a:r>
            <a:r>
              <a:rPr lang="en-US" dirty="0" err="1"/>
              <a:t>servic</a:t>
            </a:r>
            <a:r>
              <a:rPr lang="en-US" dirty="0"/>
              <a:t>)</a:t>
            </a:r>
          </a:p>
          <a:p>
            <a:endParaRPr lang="en-GB" dirty="0"/>
          </a:p>
          <a:p>
            <a:r>
              <a:rPr lang="en-GB" dirty="0"/>
              <a:t>2) Data prior to 1999 was excluded due to incomplete </a:t>
            </a:r>
            <a:r>
              <a:rPr lang="en-US" altLang="ko-KR" dirty="0"/>
              <a:t>categorizTion</a:t>
            </a:r>
            <a:r>
              <a:rPr lang="en-GB" dirty="0"/>
              <a:t> by age group, and data after 2020 was excluded due to concerns about underestimate bias during the COVID-19.</a:t>
            </a:r>
          </a:p>
          <a:p>
            <a:endParaRPr lang="en-GB" dirty="0"/>
          </a:p>
          <a:p>
            <a:r>
              <a:rPr lang="en-GB" dirty="0"/>
              <a:t>3) So we only used data from 2000-2019 to do our estimates.</a:t>
            </a:r>
          </a:p>
          <a:p>
            <a:endParaRPr lang="en-GB" dirty="0"/>
          </a:p>
          <a:p>
            <a:r>
              <a:rPr lang="en-GB" dirty="0"/>
              <a:t>4) Based on the scenario hypothesis set by the National Statistical Office, five scenarios were selected for </a:t>
            </a:r>
            <a:r>
              <a:rPr lang="en-US" dirty="0"/>
              <a:t>projection</a:t>
            </a:r>
            <a:r>
              <a:rPr lang="en-GB" dirty="0"/>
              <a:t>.</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8</a:t>
            </a:fld>
            <a:endParaRPr lang="en-KR"/>
          </a:p>
        </p:txBody>
      </p:sp>
    </p:spTree>
    <p:extLst>
      <p:ext uri="{BB962C8B-B14F-4D97-AF65-F5344CB8AC3E}">
        <p14:creationId xmlns:p14="http://schemas.microsoft.com/office/powerpoint/2010/main" val="2752615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Here's the data we used in our study</a:t>
            </a:r>
          </a:p>
          <a:p>
            <a:endParaRPr lang="en-GB" dirty="0"/>
          </a:p>
          <a:p>
            <a:r>
              <a:rPr lang="en-GB" dirty="0"/>
              <a:t>1)We utilized</a:t>
            </a:r>
            <a:r>
              <a:rPr lang="ko-KR" altLang="en-US" dirty="0"/>
              <a:t> </a:t>
            </a:r>
            <a:r>
              <a:rPr lang="en-GB" altLang="ko-KR" dirty="0"/>
              <a:t>population data</a:t>
            </a:r>
            <a:r>
              <a:rPr lang="en-GB" dirty="0"/>
              <a:t> cancer registrations, deaths, and  from </a:t>
            </a:r>
            <a:r>
              <a:rPr lang="en-US" dirty="0"/>
              <a:t>KOSIS</a:t>
            </a:r>
          </a:p>
          <a:p>
            <a:r>
              <a:rPr lang="en-US" dirty="0"/>
              <a:t>(Koreans </a:t>
            </a:r>
            <a:r>
              <a:rPr lang="en-US" dirty="0" err="1"/>
              <a:t>ststistical</a:t>
            </a:r>
            <a:r>
              <a:rPr lang="en-US" dirty="0"/>
              <a:t> </a:t>
            </a:r>
            <a:r>
              <a:rPr lang="en-US" dirty="0" err="1"/>
              <a:t>informations</a:t>
            </a:r>
            <a:r>
              <a:rPr lang="en-US" dirty="0"/>
              <a:t> </a:t>
            </a:r>
            <a:r>
              <a:rPr lang="en-US" dirty="0" err="1"/>
              <a:t>servic</a:t>
            </a:r>
            <a:r>
              <a:rPr lang="en-US" dirty="0"/>
              <a:t>)</a:t>
            </a:r>
          </a:p>
          <a:p>
            <a:endParaRPr lang="en-GB" dirty="0"/>
          </a:p>
          <a:p>
            <a:r>
              <a:rPr lang="en-GB" dirty="0"/>
              <a:t>2) Data prior to 1999 was excluded due to incomplete </a:t>
            </a:r>
            <a:r>
              <a:rPr lang="en-US" altLang="ko-KR" dirty="0"/>
              <a:t>categorizTion</a:t>
            </a:r>
            <a:r>
              <a:rPr lang="en-GB" dirty="0"/>
              <a:t> by age group, and data after 2020 was excluded due to concerns about underestimate bias during the COVID-19.</a:t>
            </a:r>
          </a:p>
          <a:p>
            <a:endParaRPr lang="en-GB" dirty="0"/>
          </a:p>
          <a:p>
            <a:r>
              <a:rPr lang="en-GB" dirty="0"/>
              <a:t>3) So we only used data from 2000-2019 to do our estimates.</a:t>
            </a:r>
          </a:p>
          <a:p>
            <a:endParaRPr lang="en-GB" dirty="0"/>
          </a:p>
          <a:p>
            <a:r>
              <a:rPr lang="en-GB" dirty="0"/>
              <a:t>4) Based on the scenario hypothesis set by the National Statistical Office, five scenarios were selected for </a:t>
            </a:r>
            <a:r>
              <a:rPr lang="en-US" dirty="0"/>
              <a:t>projection</a:t>
            </a:r>
            <a:r>
              <a:rPr lang="en-GB" dirty="0"/>
              <a:t>.</a:t>
            </a:r>
            <a:endParaRPr lang="en-KR" dirty="0"/>
          </a:p>
        </p:txBody>
      </p:sp>
      <p:sp>
        <p:nvSpPr>
          <p:cNvPr id="4" name="Slide Number Placeholder 3"/>
          <p:cNvSpPr>
            <a:spLocks noGrp="1"/>
          </p:cNvSpPr>
          <p:nvPr>
            <p:ph type="sldNum" sz="quarter" idx="5"/>
          </p:nvPr>
        </p:nvSpPr>
        <p:spPr/>
        <p:txBody>
          <a:bodyPr/>
          <a:lstStyle/>
          <a:p>
            <a:fld id="{4A407B53-BCD3-BA48-A9CF-B4493BCDD955}" type="slidenum">
              <a:rPr lang="en-KR" smtClean="0"/>
              <a:t>9</a:t>
            </a:fld>
            <a:endParaRPr lang="en-KR"/>
          </a:p>
        </p:txBody>
      </p:sp>
    </p:spTree>
    <p:extLst>
      <p:ext uri="{BB962C8B-B14F-4D97-AF65-F5344CB8AC3E}">
        <p14:creationId xmlns:p14="http://schemas.microsoft.com/office/powerpoint/2010/main" val="201813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68BD-BE07-CAAE-1618-B90049FB39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KR"/>
          </a:p>
        </p:txBody>
      </p:sp>
      <p:sp>
        <p:nvSpPr>
          <p:cNvPr id="3" name="Subtitle 2">
            <a:extLst>
              <a:ext uri="{FF2B5EF4-FFF2-40B4-BE49-F238E27FC236}">
                <a16:creationId xmlns:a16="http://schemas.microsoft.com/office/drawing/2014/main" id="{9285FC2F-F835-C432-C82D-FF9C8DC07E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KR"/>
          </a:p>
        </p:txBody>
      </p:sp>
      <p:sp>
        <p:nvSpPr>
          <p:cNvPr id="4" name="Date Placeholder 3">
            <a:extLst>
              <a:ext uri="{FF2B5EF4-FFF2-40B4-BE49-F238E27FC236}">
                <a16:creationId xmlns:a16="http://schemas.microsoft.com/office/drawing/2014/main" id="{1C9CCF93-B758-EC94-0572-5CEB97C9E144}"/>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5" name="Footer Placeholder 4">
            <a:extLst>
              <a:ext uri="{FF2B5EF4-FFF2-40B4-BE49-F238E27FC236}">
                <a16:creationId xmlns:a16="http://schemas.microsoft.com/office/drawing/2014/main" id="{619437C5-56E0-975C-22D1-7184C9AA86B9}"/>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974A75C7-07F4-42AE-E463-601DBBCDD205}"/>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135297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DEA4E-7E28-29D6-1178-6ADC27635169}"/>
              </a:ext>
            </a:extLst>
          </p:cNvPr>
          <p:cNvSpPr>
            <a:spLocks noGrp="1"/>
          </p:cNvSpPr>
          <p:nvPr>
            <p:ph type="title"/>
          </p:nvPr>
        </p:nvSpPr>
        <p:spPr/>
        <p:txBody>
          <a:bodyPr/>
          <a:lstStyle/>
          <a:p>
            <a:r>
              <a:rPr lang="en-GB"/>
              <a:t>Click to edit Master title style</a:t>
            </a:r>
            <a:endParaRPr lang="en-KR"/>
          </a:p>
        </p:txBody>
      </p:sp>
      <p:sp>
        <p:nvSpPr>
          <p:cNvPr id="3" name="Vertical Text Placeholder 2">
            <a:extLst>
              <a:ext uri="{FF2B5EF4-FFF2-40B4-BE49-F238E27FC236}">
                <a16:creationId xmlns:a16="http://schemas.microsoft.com/office/drawing/2014/main" id="{01EDCF87-49BA-19F0-C511-D68FAE87326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7C4B8522-8D71-B24C-0613-B9ED11955FA3}"/>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5" name="Footer Placeholder 4">
            <a:extLst>
              <a:ext uri="{FF2B5EF4-FFF2-40B4-BE49-F238E27FC236}">
                <a16:creationId xmlns:a16="http://schemas.microsoft.com/office/drawing/2014/main" id="{17CD4E51-25B9-CFBF-3DCE-A29499160B75}"/>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E68324F2-4F20-D244-660A-8CEAFC669090}"/>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2194940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749FC0-66F3-3A86-B8DD-66B06FEA051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KR"/>
          </a:p>
        </p:txBody>
      </p:sp>
      <p:sp>
        <p:nvSpPr>
          <p:cNvPr id="3" name="Vertical Text Placeholder 2">
            <a:extLst>
              <a:ext uri="{FF2B5EF4-FFF2-40B4-BE49-F238E27FC236}">
                <a16:creationId xmlns:a16="http://schemas.microsoft.com/office/drawing/2014/main" id="{0DEF3966-7D97-521A-47B1-1F0BE985139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6C45D3D6-3971-E894-5C03-23151BA3A36C}"/>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5" name="Footer Placeholder 4">
            <a:extLst>
              <a:ext uri="{FF2B5EF4-FFF2-40B4-BE49-F238E27FC236}">
                <a16:creationId xmlns:a16="http://schemas.microsoft.com/office/drawing/2014/main" id="{279B54A0-9839-39ED-735A-CCB9295425C2}"/>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9B53C14E-8744-924C-2880-30A3E2D1F6BB}"/>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2355353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BD5FE-A9EA-148C-70D9-9E3783F441DE}"/>
              </a:ext>
            </a:extLst>
          </p:cNvPr>
          <p:cNvSpPr>
            <a:spLocks noGrp="1"/>
          </p:cNvSpPr>
          <p:nvPr>
            <p:ph type="title"/>
          </p:nvPr>
        </p:nvSpPr>
        <p:spPr/>
        <p:txBody>
          <a:bodyPr/>
          <a:lstStyle/>
          <a:p>
            <a:r>
              <a:rPr lang="en-GB"/>
              <a:t>Click to edit Master title style</a:t>
            </a:r>
            <a:endParaRPr lang="en-KR"/>
          </a:p>
        </p:txBody>
      </p:sp>
      <p:sp>
        <p:nvSpPr>
          <p:cNvPr id="3" name="Content Placeholder 2">
            <a:extLst>
              <a:ext uri="{FF2B5EF4-FFF2-40B4-BE49-F238E27FC236}">
                <a16:creationId xmlns:a16="http://schemas.microsoft.com/office/drawing/2014/main" id="{90D0BC09-9FE8-E338-0575-5B15100829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511F2AC7-CF3E-9B8D-30E1-F8EAC3CC4B33}"/>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5" name="Footer Placeholder 4">
            <a:extLst>
              <a:ext uri="{FF2B5EF4-FFF2-40B4-BE49-F238E27FC236}">
                <a16:creationId xmlns:a16="http://schemas.microsoft.com/office/drawing/2014/main" id="{24F9415A-AC98-54E6-A6F3-167EBBA1C073}"/>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B937DD9-F444-CE79-0846-72513CC44F77}"/>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290810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86E15-AED6-3CB5-E7F9-C0DA981083D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KR"/>
          </a:p>
        </p:txBody>
      </p:sp>
      <p:sp>
        <p:nvSpPr>
          <p:cNvPr id="3" name="Text Placeholder 2">
            <a:extLst>
              <a:ext uri="{FF2B5EF4-FFF2-40B4-BE49-F238E27FC236}">
                <a16:creationId xmlns:a16="http://schemas.microsoft.com/office/drawing/2014/main" id="{6EA09C1D-90A4-9EE1-2E54-6A800BC7A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7F88B4B-B237-0D67-2DEA-78DE42FEBDBC}"/>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5" name="Footer Placeholder 4">
            <a:extLst>
              <a:ext uri="{FF2B5EF4-FFF2-40B4-BE49-F238E27FC236}">
                <a16:creationId xmlns:a16="http://schemas.microsoft.com/office/drawing/2014/main" id="{0239828A-03BE-2797-7F55-C6629EA0D4F9}"/>
              </a:ext>
            </a:extLst>
          </p:cNvPr>
          <p:cNvSpPr>
            <a:spLocks noGrp="1"/>
          </p:cNvSpPr>
          <p:nvPr>
            <p:ph type="ftr" sz="quarter" idx="11"/>
          </p:nvPr>
        </p:nvSpPr>
        <p:spPr/>
        <p:txBody>
          <a:bodyPr/>
          <a:lstStyle/>
          <a:p>
            <a:endParaRPr lang="en-KR"/>
          </a:p>
        </p:txBody>
      </p:sp>
      <p:sp>
        <p:nvSpPr>
          <p:cNvPr id="6" name="Slide Number Placeholder 5">
            <a:extLst>
              <a:ext uri="{FF2B5EF4-FFF2-40B4-BE49-F238E27FC236}">
                <a16:creationId xmlns:a16="http://schemas.microsoft.com/office/drawing/2014/main" id="{1122C470-455F-4EE5-8396-96FB4B2CCCCF}"/>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2043485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19AAC-2E3D-498A-AC9F-73E1BD97A3F3}"/>
              </a:ext>
            </a:extLst>
          </p:cNvPr>
          <p:cNvSpPr>
            <a:spLocks noGrp="1"/>
          </p:cNvSpPr>
          <p:nvPr>
            <p:ph type="title"/>
          </p:nvPr>
        </p:nvSpPr>
        <p:spPr/>
        <p:txBody>
          <a:bodyPr/>
          <a:lstStyle/>
          <a:p>
            <a:r>
              <a:rPr lang="en-GB"/>
              <a:t>Click to edit Master title style</a:t>
            </a:r>
            <a:endParaRPr lang="en-KR"/>
          </a:p>
        </p:txBody>
      </p:sp>
      <p:sp>
        <p:nvSpPr>
          <p:cNvPr id="3" name="Content Placeholder 2">
            <a:extLst>
              <a:ext uri="{FF2B5EF4-FFF2-40B4-BE49-F238E27FC236}">
                <a16:creationId xmlns:a16="http://schemas.microsoft.com/office/drawing/2014/main" id="{0B384375-7E6D-3882-D307-B2239689B52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Content Placeholder 3">
            <a:extLst>
              <a:ext uri="{FF2B5EF4-FFF2-40B4-BE49-F238E27FC236}">
                <a16:creationId xmlns:a16="http://schemas.microsoft.com/office/drawing/2014/main" id="{CFC22DDE-B259-BDE1-E322-8981A8BF2D3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5" name="Date Placeholder 4">
            <a:extLst>
              <a:ext uri="{FF2B5EF4-FFF2-40B4-BE49-F238E27FC236}">
                <a16:creationId xmlns:a16="http://schemas.microsoft.com/office/drawing/2014/main" id="{54AA7E6B-DA18-5B97-CECA-E2BAD76FA9AE}"/>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6" name="Footer Placeholder 5">
            <a:extLst>
              <a:ext uri="{FF2B5EF4-FFF2-40B4-BE49-F238E27FC236}">
                <a16:creationId xmlns:a16="http://schemas.microsoft.com/office/drawing/2014/main" id="{6DC518A9-60CE-4E53-8215-F6175E6EEF2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D3AAD30F-4CA1-E641-73A2-0130AB8415BC}"/>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2869897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DC5A4-AF0D-40BF-1234-2A5D1FBC36F6}"/>
              </a:ext>
            </a:extLst>
          </p:cNvPr>
          <p:cNvSpPr>
            <a:spLocks noGrp="1"/>
          </p:cNvSpPr>
          <p:nvPr>
            <p:ph type="title"/>
          </p:nvPr>
        </p:nvSpPr>
        <p:spPr>
          <a:xfrm>
            <a:off x="839788" y="365125"/>
            <a:ext cx="10515600" cy="1325563"/>
          </a:xfrm>
        </p:spPr>
        <p:txBody>
          <a:bodyPr/>
          <a:lstStyle/>
          <a:p>
            <a:r>
              <a:rPr lang="en-GB"/>
              <a:t>Click to edit Master title style</a:t>
            </a:r>
            <a:endParaRPr lang="en-KR"/>
          </a:p>
        </p:txBody>
      </p:sp>
      <p:sp>
        <p:nvSpPr>
          <p:cNvPr id="3" name="Text Placeholder 2">
            <a:extLst>
              <a:ext uri="{FF2B5EF4-FFF2-40B4-BE49-F238E27FC236}">
                <a16:creationId xmlns:a16="http://schemas.microsoft.com/office/drawing/2014/main" id="{FED9C8D0-AE72-DD9E-4424-6B7C9546F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89A8BD0-FE39-D62D-91C0-AB0A3B66E6C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5" name="Text Placeholder 4">
            <a:extLst>
              <a:ext uri="{FF2B5EF4-FFF2-40B4-BE49-F238E27FC236}">
                <a16:creationId xmlns:a16="http://schemas.microsoft.com/office/drawing/2014/main" id="{A93D316F-4D5C-7B7B-E15A-6D8A8D67C0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463A0A6-ED73-E172-77F4-913272BAC65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7" name="Date Placeholder 6">
            <a:extLst>
              <a:ext uri="{FF2B5EF4-FFF2-40B4-BE49-F238E27FC236}">
                <a16:creationId xmlns:a16="http://schemas.microsoft.com/office/drawing/2014/main" id="{25105AC8-BB4E-E083-F806-D9EA11AE1F6D}"/>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8" name="Footer Placeholder 7">
            <a:extLst>
              <a:ext uri="{FF2B5EF4-FFF2-40B4-BE49-F238E27FC236}">
                <a16:creationId xmlns:a16="http://schemas.microsoft.com/office/drawing/2014/main" id="{3AC23406-A626-8FF8-0316-25BB0C4F7C1C}"/>
              </a:ext>
            </a:extLst>
          </p:cNvPr>
          <p:cNvSpPr>
            <a:spLocks noGrp="1"/>
          </p:cNvSpPr>
          <p:nvPr>
            <p:ph type="ftr" sz="quarter" idx="11"/>
          </p:nvPr>
        </p:nvSpPr>
        <p:spPr/>
        <p:txBody>
          <a:bodyPr/>
          <a:lstStyle/>
          <a:p>
            <a:endParaRPr lang="en-KR"/>
          </a:p>
        </p:txBody>
      </p:sp>
      <p:sp>
        <p:nvSpPr>
          <p:cNvPr id="9" name="Slide Number Placeholder 8">
            <a:extLst>
              <a:ext uri="{FF2B5EF4-FFF2-40B4-BE49-F238E27FC236}">
                <a16:creationId xmlns:a16="http://schemas.microsoft.com/office/drawing/2014/main" id="{99E04A7D-93A0-9CA2-1652-0353F94065F6}"/>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109655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6A79D-B637-7FDA-CF83-4C65BD9458E8}"/>
              </a:ext>
            </a:extLst>
          </p:cNvPr>
          <p:cNvSpPr>
            <a:spLocks noGrp="1"/>
          </p:cNvSpPr>
          <p:nvPr>
            <p:ph type="title"/>
          </p:nvPr>
        </p:nvSpPr>
        <p:spPr/>
        <p:txBody>
          <a:bodyPr/>
          <a:lstStyle/>
          <a:p>
            <a:r>
              <a:rPr lang="en-GB"/>
              <a:t>Click to edit Master title style</a:t>
            </a:r>
            <a:endParaRPr lang="en-KR"/>
          </a:p>
        </p:txBody>
      </p:sp>
      <p:sp>
        <p:nvSpPr>
          <p:cNvPr id="3" name="Date Placeholder 2">
            <a:extLst>
              <a:ext uri="{FF2B5EF4-FFF2-40B4-BE49-F238E27FC236}">
                <a16:creationId xmlns:a16="http://schemas.microsoft.com/office/drawing/2014/main" id="{096C2D11-3205-E02B-C929-2EE66423B74D}"/>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4" name="Footer Placeholder 3">
            <a:extLst>
              <a:ext uri="{FF2B5EF4-FFF2-40B4-BE49-F238E27FC236}">
                <a16:creationId xmlns:a16="http://schemas.microsoft.com/office/drawing/2014/main" id="{5F0F38DD-2A11-761A-55B1-BF8283CC64A8}"/>
              </a:ext>
            </a:extLst>
          </p:cNvPr>
          <p:cNvSpPr>
            <a:spLocks noGrp="1"/>
          </p:cNvSpPr>
          <p:nvPr>
            <p:ph type="ftr" sz="quarter" idx="11"/>
          </p:nvPr>
        </p:nvSpPr>
        <p:spPr/>
        <p:txBody>
          <a:bodyPr/>
          <a:lstStyle/>
          <a:p>
            <a:endParaRPr lang="en-KR"/>
          </a:p>
        </p:txBody>
      </p:sp>
      <p:sp>
        <p:nvSpPr>
          <p:cNvPr id="5" name="Slide Number Placeholder 4">
            <a:extLst>
              <a:ext uri="{FF2B5EF4-FFF2-40B4-BE49-F238E27FC236}">
                <a16:creationId xmlns:a16="http://schemas.microsoft.com/office/drawing/2014/main" id="{8C722F97-6C69-821F-93D7-F05822831262}"/>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7059461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87EED-7526-26C8-026F-C51D78922620}"/>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3" name="Footer Placeholder 2">
            <a:extLst>
              <a:ext uri="{FF2B5EF4-FFF2-40B4-BE49-F238E27FC236}">
                <a16:creationId xmlns:a16="http://schemas.microsoft.com/office/drawing/2014/main" id="{9444E661-5B3F-D1FC-ECC9-2D5C072AD5B9}"/>
              </a:ext>
            </a:extLst>
          </p:cNvPr>
          <p:cNvSpPr>
            <a:spLocks noGrp="1"/>
          </p:cNvSpPr>
          <p:nvPr>
            <p:ph type="ftr" sz="quarter" idx="11"/>
          </p:nvPr>
        </p:nvSpPr>
        <p:spPr/>
        <p:txBody>
          <a:bodyPr/>
          <a:lstStyle/>
          <a:p>
            <a:endParaRPr lang="en-KR"/>
          </a:p>
        </p:txBody>
      </p:sp>
      <p:sp>
        <p:nvSpPr>
          <p:cNvPr id="4" name="Slide Number Placeholder 3">
            <a:extLst>
              <a:ext uri="{FF2B5EF4-FFF2-40B4-BE49-F238E27FC236}">
                <a16:creationId xmlns:a16="http://schemas.microsoft.com/office/drawing/2014/main" id="{10B5A58B-57AF-A21B-54F1-15CDFED2A78C}"/>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327660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B23AF-163F-88FB-5797-3C95BCD766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R"/>
          </a:p>
        </p:txBody>
      </p:sp>
      <p:sp>
        <p:nvSpPr>
          <p:cNvPr id="3" name="Content Placeholder 2">
            <a:extLst>
              <a:ext uri="{FF2B5EF4-FFF2-40B4-BE49-F238E27FC236}">
                <a16:creationId xmlns:a16="http://schemas.microsoft.com/office/drawing/2014/main" id="{415C0450-1C88-CA3F-8A91-B1021FA461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Text Placeholder 3">
            <a:extLst>
              <a:ext uri="{FF2B5EF4-FFF2-40B4-BE49-F238E27FC236}">
                <a16:creationId xmlns:a16="http://schemas.microsoft.com/office/drawing/2014/main" id="{2538C75F-80FD-3D66-BB9B-7C255F1035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B936541-9818-4070-1DBA-820CF1C1085E}"/>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6" name="Footer Placeholder 5">
            <a:extLst>
              <a:ext uri="{FF2B5EF4-FFF2-40B4-BE49-F238E27FC236}">
                <a16:creationId xmlns:a16="http://schemas.microsoft.com/office/drawing/2014/main" id="{B21F9D4E-0D8D-6549-35C7-24122D18FC65}"/>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E074E822-9E39-458C-1CB9-7C0B3AD69BEE}"/>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2776362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6EB0B-7032-0447-D78A-170F9791EE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KR"/>
          </a:p>
        </p:txBody>
      </p:sp>
      <p:sp>
        <p:nvSpPr>
          <p:cNvPr id="3" name="Picture Placeholder 2">
            <a:extLst>
              <a:ext uri="{FF2B5EF4-FFF2-40B4-BE49-F238E27FC236}">
                <a16:creationId xmlns:a16="http://schemas.microsoft.com/office/drawing/2014/main" id="{DDC0813F-4AD7-98BA-42C7-E663372858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R"/>
          </a:p>
        </p:txBody>
      </p:sp>
      <p:sp>
        <p:nvSpPr>
          <p:cNvPr id="4" name="Text Placeholder 3">
            <a:extLst>
              <a:ext uri="{FF2B5EF4-FFF2-40B4-BE49-F238E27FC236}">
                <a16:creationId xmlns:a16="http://schemas.microsoft.com/office/drawing/2014/main" id="{37B0891B-D70F-A5AC-FE53-3CA1EFAD2A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19C44DD-EE82-5069-2867-301DF11DECD5}"/>
              </a:ext>
            </a:extLst>
          </p:cNvPr>
          <p:cNvSpPr>
            <a:spLocks noGrp="1"/>
          </p:cNvSpPr>
          <p:nvPr>
            <p:ph type="dt" sz="half" idx="10"/>
          </p:nvPr>
        </p:nvSpPr>
        <p:spPr/>
        <p:txBody>
          <a:bodyPr/>
          <a:lstStyle/>
          <a:p>
            <a:fld id="{72D47D16-CCEA-2340-95BC-29A587276BC7}" type="datetimeFigureOut">
              <a:rPr lang="en-KR" smtClean="0"/>
              <a:t>2023/05/09</a:t>
            </a:fld>
            <a:endParaRPr lang="en-KR"/>
          </a:p>
        </p:txBody>
      </p:sp>
      <p:sp>
        <p:nvSpPr>
          <p:cNvPr id="6" name="Footer Placeholder 5">
            <a:extLst>
              <a:ext uri="{FF2B5EF4-FFF2-40B4-BE49-F238E27FC236}">
                <a16:creationId xmlns:a16="http://schemas.microsoft.com/office/drawing/2014/main" id="{FEB45D88-F986-39FE-1EB1-5AE31031B3EC}"/>
              </a:ext>
            </a:extLst>
          </p:cNvPr>
          <p:cNvSpPr>
            <a:spLocks noGrp="1"/>
          </p:cNvSpPr>
          <p:nvPr>
            <p:ph type="ftr" sz="quarter" idx="11"/>
          </p:nvPr>
        </p:nvSpPr>
        <p:spPr/>
        <p:txBody>
          <a:bodyPr/>
          <a:lstStyle/>
          <a:p>
            <a:endParaRPr lang="en-KR"/>
          </a:p>
        </p:txBody>
      </p:sp>
      <p:sp>
        <p:nvSpPr>
          <p:cNvPr id="7" name="Slide Number Placeholder 6">
            <a:extLst>
              <a:ext uri="{FF2B5EF4-FFF2-40B4-BE49-F238E27FC236}">
                <a16:creationId xmlns:a16="http://schemas.microsoft.com/office/drawing/2014/main" id="{16977FE4-3F07-4AE6-D467-17A2A889EFB6}"/>
              </a:ext>
            </a:extLst>
          </p:cNvPr>
          <p:cNvSpPr>
            <a:spLocks noGrp="1"/>
          </p:cNvSpPr>
          <p:nvPr>
            <p:ph type="sldNum" sz="quarter" idx="12"/>
          </p:nvPr>
        </p:nvSpPr>
        <p:spPr/>
        <p:txBody>
          <a:bodyPr/>
          <a:lstStyle/>
          <a:p>
            <a:fld id="{0DAEC31B-5FDA-5945-8367-89D08D191CFA}" type="slidenum">
              <a:rPr lang="en-KR" smtClean="0"/>
              <a:t>‹#›</a:t>
            </a:fld>
            <a:endParaRPr lang="en-KR"/>
          </a:p>
        </p:txBody>
      </p:sp>
    </p:spTree>
    <p:extLst>
      <p:ext uri="{BB962C8B-B14F-4D97-AF65-F5344CB8AC3E}">
        <p14:creationId xmlns:p14="http://schemas.microsoft.com/office/powerpoint/2010/main" val="135489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199A70-F057-2DE4-7F53-78A665962B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KR"/>
          </a:p>
        </p:txBody>
      </p:sp>
      <p:sp>
        <p:nvSpPr>
          <p:cNvPr id="3" name="Text Placeholder 2">
            <a:extLst>
              <a:ext uri="{FF2B5EF4-FFF2-40B4-BE49-F238E27FC236}">
                <a16:creationId xmlns:a16="http://schemas.microsoft.com/office/drawing/2014/main" id="{DD4459F0-8E9B-5205-2239-85B524303C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KR"/>
          </a:p>
        </p:txBody>
      </p:sp>
      <p:sp>
        <p:nvSpPr>
          <p:cNvPr id="4" name="Date Placeholder 3">
            <a:extLst>
              <a:ext uri="{FF2B5EF4-FFF2-40B4-BE49-F238E27FC236}">
                <a16:creationId xmlns:a16="http://schemas.microsoft.com/office/drawing/2014/main" id="{75D492A9-E468-EFF9-88B7-DD5A123A2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D47D16-CCEA-2340-95BC-29A587276BC7}" type="datetimeFigureOut">
              <a:rPr lang="en-KR" smtClean="0"/>
              <a:t>2023/05/09</a:t>
            </a:fld>
            <a:endParaRPr lang="en-KR"/>
          </a:p>
        </p:txBody>
      </p:sp>
      <p:sp>
        <p:nvSpPr>
          <p:cNvPr id="5" name="Footer Placeholder 4">
            <a:extLst>
              <a:ext uri="{FF2B5EF4-FFF2-40B4-BE49-F238E27FC236}">
                <a16:creationId xmlns:a16="http://schemas.microsoft.com/office/drawing/2014/main" id="{AD7281D4-BBE9-D0E6-2229-C1DDCCE432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R"/>
          </a:p>
        </p:txBody>
      </p:sp>
      <p:sp>
        <p:nvSpPr>
          <p:cNvPr id="6" name="Slide Number Placeholder 5">
            <a:extLst>
              <a:ext uri="{FF2B5EF4-FFF2-40B4-BE49-F238E27FC236}">
                <a16:creationId xmlns:a16="http://schemas.microsoft.com/office/drawing/2014/main" id="{A1A862FA-FDF2-C51D-1D29-7EE8AE18D7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EC31B-5FDA-5945-8367-89D08D191CFA}" type="slidenum">
              <a:rPr lang="en-KR" smtClean="0"/>
              <a:t>‹#›</a:t>
            </a:fld>
            <a:endParaRPr lang="en-KR"/>
          </a:p>
        </p:txBody>
      </p:sp>
    </p:spTree>
    <p:extLst>
      <p:ext uri="{BB962C8B-B14F-4D97-AF65-F5344CB8AC3E}">
        <p14:creationId xmlns:p14="http://schemas.microsoft.com/office/powerpoint/2010/main" val="2573941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1.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40.svg"/><Relationship Id="rId12"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sv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8.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9.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927B5AD-1060-6D48-7F9F-D3651C8B7C4B}"/>
              </a:ext>
            </a:extLst>
          </p:cNvPr>
          <p:cNvSpPr/>
          <p:nvPr/>
        </p:nvSpPr>
        <p:spPr>
          <a:xfrm>
            <a:off x="0" y="1912508"/>
            <a:ext cx="12192000" cy="1946787"/>
          </a:xfrm>
          <a:prstGeom prst="rect">
            <a:avLst/>
          </a:prstGeom>
          <a:solidFill>
            <a:schemeClr val="accent1">
              <a:lumMod val="50000"/>
            </a:schemeClr>
          </a:solidFill>
          <a:ln>
            <a:solidFill>
              <a:srgbClr val="0E31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Title 1">
            <a:extLst>
              <a:ext uri="{FF2B5EF4-FFF2-40B4-BE49-F238E27FC236}">
                <a16:creationId xmlns:a16="http://schemas.microsoft.com/office/drawing/2014/main" id="{29EF805D-CAC5-2599-8E78-3DA0592A8CE8}"/>
              </a:ext>
            </a:extLst>
          </p:cNvPr>
          <p:cNvSpPr>
            <a:spLocks noGrp="1"/>
          </p:cNvSpPr>
          <p:nvPr>
            <p:ph type="ctrTitle"/>
          </p:nvPr>
        </p:nvSpPr>
        <p:spPr>
          <a:xfrm>
            <a:off x="-4087" y="1719582"/>
            <a:ext cx="12192000" cy="1946787"/>
          </a:xfrm>
        </p:spPr>
        <p:txBody>
          <a:bodyPr>
            <a:normAutofit/>
          </a:bodyPr>
          <a:lstStyle/>
          <a:p>
            <a:r>
              <a:rPr lang="en-US" sz="3400" b="1" kern="0" dirty="0">
                <a:solidFill>
                  <a:schemeClr val="bg1"/>
                </a:solidFill>
                <a:effectLst/>
                <a:latin typeface="Times New Roman" panose="02020603050405020304" pitchFamily="18" charset="0"/>
                <a:cs typeface="Times New Roman" panose="02020603050405020304" pitchFamily="18" charset="0"/>
              </a:rPr>
              <a:t>IMPACT OF POPULATION AGING ON CANCER INCIDENCE AND MORTALITY IN SOUTH KOREA : </a:t>
            </a:r>
            <a:br>
              <a:rPr lang="en-US" sz="3400" b="1" kern="0" dirty="0">
                <a:solidFill>
                  <a:schemeClr val="bg1"/>
                </a:solidFill>
                <a:effectLst/>
                <a:latin typeface="Times New Roman" panose="02020603050405020304" pitchFamily="18" charset="0"/>
                <a:cs typeface="Times New Roman" panose="02020603050405020304" pitchFamily="18" charset="0"/>
              </a:rPr>
            </a:br>
            <a:r>
              <a:rPr lang="en-US" sz="3400" b="1" kern="0" dirty="0">
                <a:solidFill>
                  <a:schemeClr val="bg1"/>
                </a:solidFill>
                <a:effectLst/>
                <a:latin typeface="Times New Roman" panose="02020603050405020304" pitchFamily="18" charset="0"/>
                <a:cs typeface="Times New Roman" panose="02020603050405020304" pitchFamily="18" charset="0"/>
              </a:rPr>
              <a:t>PROEJCTION MODEL-BASED STUDY</a:t>
            </a:r>
            <a:endParaRPr lang="en-KR" sz="3400"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C53B323-52D0-7758-9EF8-F7D8BE0E15E0}"/>
              </a:ext>
            </a:extLst>
          </p:cNvPr>
          <p:cNvSpPr>
            <a:spLocks noGrp="1"/>
          </p:cNvSpPr>
          <p:nvPr>
            <p:ph type="subTitle" idx="1"/>
          </p:nvPr>
        </p:nvSpPr>
        <p:spPr>
          <a:xfrm>
            <a:off x="1524000" y="4052221"/>
            <a:ext cx="9144000" cy="1655762"/>
          </a:xfrm>
        </p:spPr>
        <p:txBody>
          <a:bodyPr/>
          <a:lstStyle/>
          <a:p>
            <a:r>
              <a:rPr lang="en-KR" b="1" dirty="0">
                <a:latin typeface="Times New Roman" panose="02020603050405020304" pitchFamily="18" charset="0"/>
                <a:cs typeface="Times New Roman" panose="02020603050405020304" pitchFamily="18" charset="0"/>
              </a:rPr>
              <a:t>Prelimeinary Defense </a:t>
            </a:r>
            <a:r>
              <a:rPr lang="en-US" altLang="ko-KR" b="1" dirty="0">
                <a:latin typeface="Times New Roman" panose="02020603050405020304" pitchFamily="18" charset="0"/>
                <a:cs typeface="Times New Roman" panose="02020603050405020304" pitchFamily="18" charset="0"/>
              </a:rPr>
              <a:t>of</a:t>
            </a:r>
            <a:r>
              <a:rPr lang="en-KR" b="1" dirty="0">
                <a:latin typeface="Times New Roman" panose="02020603050405020304" pitchFamily="18" charset="0"/>
                <a:cs typeface="Times New Roman" panose="02020603050405020304" pitchFamily="18" charset="0"/>
              </a:rPr>
              <a:t> Master Thesis</a:t>
            </a:r>
          </a:p>
        </p:txBody>
      </p:sp>
      <p:sp>
        <p:nvSpPr>
          <p:cNvPr id="7" name="TextBox 6">
            <a:extLst>
              <a:ext uri="{FF2B5EF4-FFF2-40B4-BE49-F238E27FC236}">
                <a16:creationId xmlns:a16="http://schemas.microsoft.com/office/drawing/2014/main" id="{21C159EC-3F7B-9F79-2E57-A3A51187EA0E}"/>
              </a:ext>
            </a:extLst>
          </p:cNvPr>
          <p:cNvSpPr txBox="1"/>
          <p:nvPr/>
        </p:nvSpPr>
        <p:spPr>
          <a:xfrm>
            <a:off x="3044862" y="4461795"/>
            <a:ext cx="6094602" cy="369332"/>
          </a:xfrm>
          <a:prstGeom prst="rect">
            <a:avLst/>
          </a:prstGeom>
          <a:noFill/>
        </p:spPr>
        <p:txBody>
          <a:bodyPr wrap="square">
            <a:spAutoFit/>
          </a:bodyPr>
          <a:lstStyle/>
          <a:p>
            <a:pPr algn="ctr"/>
            <a:r>
              <a:rPr lang="en-KR" dirty="0">
                <a:latin typeface="Times New Roman" panose="02020603050405020304" pitchFamily="18" charset="0"/>
                <a:cs typeface="Times New Roman" panose="02020603050405020304" pitchFamily="18" charset="0"/>
              </a:rPr>
              <a:t>MPH Candidate Hoejun Kwon</a:t>
            </a:r>
          </a:p>
        </p:txBody>
      </p:sp>
      <p:pic>
        <p:nvPicPr>
          <p:cNvPr id="11" name="Picture 10" descr="Logo&#10;&#10;Description automatically generated">
            <a:extLst>
              <a:ext uri="{FF2B5EF4-FFF2-40B4-BE49-F238E27FC236}">
                <a16:creationId xmlns:a16="http://schemas.microsoft.com/office/drawing/2014/main" id="{F5F35A3C-999C-5118-AF42-A87A0FB9F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497" y="77221"/>
            <a:ext cx="1731564" cy="1731564"/>
          </a:xfrm>
          <a:prstGeom prst="rect">
            <a:avLst/>
          </a:prstGeom>
        </p:spPr>
      </p:pic>
      <p:sp>
        <p:nvSpPr>
          <p:cNvPr id="15" name="TextBox 14">
            <a:extLst>
              <a:ext uri="{FF2B5EF4-FFF2-40B4-BE49-F238E27FC236}">
                <a16:creationId xmlns:a16="http://schemas.microsoft.com/office/drawing/2014/main" id="{3EE1BB23-2A54-C7DD-1F20-61892520F5C9}"/>
              </a:ext>
            </a:extLst>
          </p:cNvPr>
          <p:cNvSpPr txBox="1"/>
          <p:nvPr/>
        </p:nvSpPr>
        <p:spPr>
          <a:xfrm>
            <a:off x="5228819" y="5147771"/>
            <a:ext cx="1731564" cy="707886"/>
          </a:xfrm>
          <a:prstGeom prst="rect">
            <a:avLst/>
          </a:prstGeom>
          <a:noFill/>
        </p:spPr>
        <p:txBody>
          <a:bodyPr wrap="none" rtlCol="0">
            <a:spAutoFit/>
          </a:bodyPr>
          <a:lstStyle/>
          <a:p>
            <a:pPr algn="ctr"/>
            <a:r>
              <a:rPr lang="en-US" sz="2000" b="1" dirty="0">
                <a:latin typeface="Times New Roman" panose="02020603050405020304" pitchFamily="18" charset="0"/>
                <a:cs typeface="Times New Roman" panose="02020603050405020304" pitchFamily="18" charset="0"/>
              </a:rPr>
              <a:t>Supervisor </a:t>
            </a:r>
          </a:p>
          <a:p>
            <a:pPr algn="ctr"/>
            <a:r>
              <a:rPr lang="en-KR" sz="2000" dirty="0">
                <a:latin typeface="Times New Roman" panose="02020603050405020304" pitchFamily="18" charset="0"/>
                <a:cs typeface="Times New Roman" panose="02020603050405020304" pitchFamily="18" charset="0"/>
              </a:rPr>
              <a:t>Hyunsoon Cho</a:t>
            </a:r>
          </a:p>
        </p:txBody>
      </p:sp>
      <p:sp>
        <p:nvSpPr>
          <p:cNvPr id="30" name="TextBox 29">
            <a:extLst>
              <a:ext uri="{FF2B5EF4-FFF2-40B4-BE49-F238E27FC236}">
                <a16:creationId xmlns:a16="http://schemas.microsoft.com/office/drawing/2014/main" id="{24FFBDE0-3E9A-4E69-7250-F0F480B2D472}"/>
              </a:ext>
            </a:extLst>
          </p:cNvPr>
          <p:cNvSpPr txBox="1"/>
          <p:nvPr/>
        </p:nvSpPr>
        <p:spPr>
          <a:xfrm>
            <a:off x="4693865" y="6411447"/>
            <a:ext cx="2653675" cy="369332"/>
          </a:xfrm>
          <a:prstGeom prst="rect">
            <a:avLst/>
          </a:prstGeom>
          <a:noFill/>
        </p:spPr>
        <p:txBody>
          <a:bodyPr wrap="none" rtlCol="0">
            <a:spAutoFit/>
          </a:bodyPr>
          <a:lstStyle/>
          <a:p>
            <a:r>
              <a:rPr lang="en-KR" dirty="0">
                <a:latin typeface="Times New Roman" panose="02020603050405020304" pitchFamily="18" charset="0"/>
                <a:cs typeface="Times New Roman" panose="02020603050405020304" pitchFamily="18" charset="0"/>
              </a:rPr>
              <a:t>Academic Year 2023-2024</a:t>
            </a:r>
          </a:p>
        </p:txBody>
      </p:sp>
      <p:sp>
        <p:nvSpPr>
          <p:cNvPr id="4" name="TextBox 3">
            <a:extLst>
              <a:ext uri="{FF2B5EF4-FFF2-40B4-BE49-F238E27FC236}">
                <a16:creationId xmlns:a16="http://schemas.microsoft.com/office/drawing/2014/main" id="{EC5DC867-3C9D-5C38-2590-13D33B156FD2}"/>
              </a:ext>
            </a:extLst>
          </p:cNvPr>
          <p:cNvSpPr txBox="1"/>
          <p:nvPr/>
        </p:nvSpPr>
        <p:spPr>
          <a:xfrm>
            <a:off x="4330052" y="4812621"/>
            <a:ext cx="3523722" cy="276999"/>
          </a:xfrm>
          <a:prstGeom prst="rect">
            <a:avLst/>
          </a:prstGeom>
          <a:noFill/>
        </p:spPr>
        <p:txBody>
          <a:bodyPr wrap="none" rtlCol="0">
            <a:spAutoFit/>
          </a:bodyPr>
          <a:lstStyle/>
          <a:p>
            <a:pPr algn="ctr"/>
            <a:r>
              <a:rPr lang="en-KR" sz="1200" dirty="0">
                <a:solidFill>
                  <a:schemeClr val="bg2">
                    <a:lumMod val="50000"/>
                  </a:schemeClr>
                </a:solidFill>
                <a:latin typeface="Times New Roman" panose="02020603050405020304" pitchFamily="18" charset="0"/>
                <a:cs typeface="Times New Roman" panose="02020603050405020304" pitchFamily="18" charset="0"/>
              </a:rPr>
              <a:t>Department of Cancer Control and Population Health</a:t>
            </a:r>
          </a:p>
        </p:txBody>
      </p:sp>
      <p:sp>
        <p:nvSpPr>
          <p:cNvPr id="5" name="TextBox 4">
            <a:extLst>
              <a:ext uri="{FF2B5EF4-FFF2-40B4-BE49-F238E27FC236}">
                <a16:creationId xmlns:a16="http://schemas.microsoft.com/office/drawing/2014/main" id="{6351FDA9-AC12-B70E-8C54-7B390C622BEE}"/>
              </a:ext>
            </a:extLst>
          </p:cNvPr>
          <p:cNvSpPr txBox="1"/>
          <p:nvPr/>
        </p:nvSpPr>
        <p:spPr>
          <a:xfrm>
            <a:off x="4593261" y="5855657"/>
            <a:ext cx="2864439" cy="276999"/>
          </a:xfrm>
          <a:prstGeom prst="rect">
            <a:avLst/>
          </a:prstGeom>
          <a:noFill/>
        </p:spPr>
        <p:txBody>
          <a:bodyPr wrap="none" rtlCol="0">
            <a:spAutoFit/>
          </a:bodyPr>
          <a:lstStyle/>
          <a:p>
            <a:pPr algn="ctr"/>
            <a:r>
              <a:rPr lang="en-KR" sz="1200" dirty="0">
                <a:solidFill>
                  <a:schemeClr val="bg2">
                    <a:lumMod val="50000"/>
                  </a:schemeClr>
                </a:solidFill>
                <a:latin typeface="Times New Roman" panose="02020603050405020304" pitchFamily="18" charset="0"/>
                <a:cs typeface="Times New Roman" panose="02020603050405020304" pitchFamily="18" charset="0"/>
              </a:rPr>
              <a:t>Department of  Cancer AI</a:t>
            </a:r>
            <a:r>
              <a:rPr lang="ko-KR" altLang="en-US" sz="1200" dirty="0">
                <a:solidFill>
                  <a:schemeClr val="bg2">
                    <a:lumMod val="50000"/>
                  </a:schemeClr>
                </a:solidFill>
                <a:latin typeface="Times New Roman" panose="02020603050405020304" pitchFamily="18" charset="0"/>
                <a:cs typeface="Times New Roman" panose="02020603050405020304" pitchFamily="18" charset="0"/>
              </a:rPr>
              <a:t> </a:t>
            </a:r>
            <a:r>
              <a:rPr lang="en-US" altLang="ko-KR" sz="1200" dirty="0">
                <a:solidFill>
                  <a:schemeClr val="bg2">
                    <a:lumMod val="50000"/>
                  </a:schemeClr>
                </a:solidFill>
                <a:latin typeface="Times New Roman" panose="02020603050405020304" pitchFamily="18" charset="0"/>
                <a:cs typeface="Times New Roman" panose="02020603050405020304" pitchFamily="18" charset="0"/>
              </a:rPr>
              <a:t>&amp;</a:t>
            </a:r>
            <a:r>
              <a:rPr lang="en-KR" sz="1200" dirty="0">
                <a:solidFill>
                  <a:schemeClr val="bg2">
                    <a:lumMod val="50000"/>
                  </a:schemeClr>
                </a:solidFill>
                <a:latin typeface="Times New Roman" panose="02020603050405020304" pitchFamily="18" charset="0"/>
                <a:cs typeface="Times New Roman" panose="02020603050405020304" pitchFamily="18" charset="0"/>
              </a:rPr>
              <a:t> Digital Health</a:t>
            </a:r>
          </a:p>
        </p:txBody>
      </p:sp>
    </p:spTree>
    <p:extLst>
      <p:ext uri="{BB962C8B-B14F-4D97-AF65-F5344CB8AC3E}">
        <p14:creationId xmlns:p14="http://schemas.microsoft.com/office/powerpoint/2010/main" val="4130934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EDD2DA-1EA0-6AF6-30F3-6C26E089764D}"/>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5CFEC3E1-676E-C676-7B16-5C2C7755BBE0}"/>
              </a:ext>
            </a:extLst>
          </p:cNvPr>
          <p:cNvSpPr txBox="1"/>
          <p:nvPr/>
        </p:nvSpPr>
        <p:spPr>
          <a:xfrm>
            <a:off x="3049121" y="3284675"/>
            <a:ext cx="6098240" cy="369332"/>
          </a:xfrm>
          <a:prstGeom prst="rect">
            <a:avLst/>
          </a:prstGeom>
          <a:noFill/>
        </p:spPr>
        <p:txBody>
          <a:bodyPr wrap="square">
            <a:spAutoFit/>
          </a:bodyPr>
          <a:lstStyle/>
          <a:p>
            <a:r>
              <a:rPr lang="en-US" altLang="ko-KR" sz="1800" b="1" dirty="0">
                <a:solidFill>
                  <a:schemeClr val="bg1"/>
                </a:solidFill>
                <a:latin typeface="Times New Roman" panose="02020603050405020304" pitchFamily="18" charset="0"/>
                <a:cs typeface="Times New Roman" panose="02020603050405020304" pitchFamily="18" charset="0"/>
              </a:rPr>
              <a:t>-</a:t>
            </a:r>
            <a:r>
              <a:rPr lang="ko-KR" altLang="en-US" sz="1800" b="1" dirty="0">
                <a:solidFill>
                  <a:schemeClr val="bg1"/>
                </a:solidFill>
                <a:latin typeface="Times New Roman" panose="02020603050405020304" pitchFamily="18" charset="0"/>
                <a:cs typeface="Times New Roman" panose="02020603050405020304" pitchFamily="18" charset="0"/>
              </a:rPr>
              <a:t> </a:t>
            </a:r>
            <a:r>
              <a:rPr lang="en-US" altLang="ko-KR" sz="1800" b="1" dirty="0">
                <a:solidFill>
                  <a:schemeClr val="bg1"/>
                </a:solidFill>
                <a:latin typeface="Times New Roman" panose="02020603050405020304" pitchFamily="18" charset="0"/>
                <a:cs typeface="Times New Roman" panose="02020603050405020304" pitchFamily="18" charset="0"/>
              </a:rPr>
              <a:t>Introduction selection ageing related cancer framework</a:t>
            </a:r>
            <a:endParaRPr lang="en-KR" sz="1800" b="1" dirty="0">
              <a:solidFill>
                <a:schemeClr val="bg1"/>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DF0D52D-AAC3-CB83-C3A5-8D287E258E13}"/>
              </a:ext>
            </a:extLst>
          </p:cNvPr>
          <p:cNvSpPr txBox="1"/>
          <p:nvPr/>
        </p:nvSpPr>
        <p:spPr>
          <a:xfrm>
            <a:off x="2104132" y="78050"/>
            <a:ext cx="7928247"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selection ageing related cancer framework</a:t>
            </a:r>
            <a:endParaRPr lang="en-KR" sz="2500" b="1" dirty="0">
              <a:solidFill>
                <a:schemeClr val="bg1"/>
              </a:solidFill>
            </a:endParaRPr>
          </a:p>
        </p:txBody>
      </p:sp>
      <p:pic>
        <p:nvPicPr>
          <p:cNvPr id="34" name="Picture 33" descr="Diagram&#10;&#10;Description automatically generated">
            <a:extLst>
              <a:ext uri="{FF2B5EF4-FFF2-40B4-BE49-F238E27FC236}">
                <a16:creationId xmlns:a16="http://schemas.microsoft.com/office/drawing/2014/main" id="{2E8CE0AA-6350-3F70-3E07-34ECEE577BC7}"/>
              </a:ext>
            </a:extLst>
          </p:cNvPr>
          <p:cNvPicPr>
            <a:picLocks noChangeAspect="1"/>
          </p:cNvPicPr>
          <p:nvPr/>
        </p:nvPicPr>
        <p:blipFill>
          <a:blip r:embed="rId3"/>
          <a:stretch>
            <a:fillRect/>
          </a:stretch>
        </p:blipFill>
        <p:spPr>
          <a:xfrm>
            <a:off x="1908259" y="737230"/>
            <a:ext cx="7928247" cy="4884702"/>
          </a:xfrm>
          <a:prstGeom prst="rect">
            <a:avLst/>
          </a:prstGeom>
        </p:spPr>
      </p:pic>
      <p:sp>
        <p:nvSpPr>
          <p:cNvPr id="36" name="TextBox 35">
            <a:extLst>
              <a:ext uri="{FF2B5EF4-FFF2-40B4-BE49-F238E27FC236}">
                <a16:creationId xmlns:a16="http://schemas.microsoft.com/office/drawing/2014/main" id="{446A2A52-2BA8-1197-0628-7BBD76C57159}"/>
              </a:ext>
            </a:extLst>
          </p:cNvPr>
          <p:cNvSpPr txBox="1"/>
          <p:nvPr/>
        </p:nvSpPr>
        <p:spPr>
          <a:xfrm>
            <a:off x="3057592" y="5559105"/>
            <a:ext cx="6094140" cy="369332"/>
          </a:xfrm>
          <a:prstGeom prst="rect">
            <a:avLst/>
          </a:prstGeom>
          <a:noFill/>
        </p:spPr>
        <p:txBody>
          <a:bodyPr wrap="square">
            <a:spAutoFit/>
          </a:bodyPr>
          <a:lstStyle/>
          <a:p>
            <a:pPr algn="ctr"/>
            <a:r>
              <a:rPr lang="en-US" sz="1800" i="1" dirty="0">
                <a:solidFill>
                  <a:srgbClr val="000000"/>
                </a:solidFill>
                <a:effectLst/>
                <a:latin typeface="Times New Roman" panose="02020603050405020304" pitchFamily="18" charset="0"/>
                <a:ea typeface="Times New Roman" panose="02020603050405020304" pitchFamily="18" charset="0"/>
              </a:rPr>
              <a:t>Ageing related cancer selection framework</a:t>
            </a:r>
            <a:endParaRPr lang="en-KR" dirty="0"/>
          </a:p>
        </p:txBody>
      </p:sp>
      <p:pic>
        <p:nvPicPr>
          <p:cNvPr id="16" name="Picture 15" descr="Logo&#10;&#10;Description automatically generated">
            <a:extLst>
              <a:ext uri="{FF2B5EF4-FFF2-40B4-BE49-F238E27FC236}">
                <a16:creationId xmlns:a16="http://schemas.microsoft.com/office/drawing/2014/main" id="{AAFDDA7A-91BE-44A2-B32A-A14D715A02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8" name="TextBox 17">
            <a:extLst>
              <a:ext uri="{FF2B5EF4-FFF2-40B4-BE49-F238E27FC236}">
                <a16:creationId xmlns:a16="http://schemas.microsoft.com/office/drawing/2014/main" id="{5C5863D8-D10B-72F4-9C31-DD7E227D87FA}"/>
              </a:ext>
            </a:extLst>
          </p:cNvPr>
          <p:cNvSpPr txBox="1"/>
          <p:nvPr/>
        </p:nvSpPr>
        <p:spPr>
          <a:xfrm>
            <a:off x="9426163" y="1852686"/>
            <a:ext cx="185127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Dominant or not?</a:t>
            </a:r>
            <a:endParaRPr lang="en-KR"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BE47EF2F-F38D-ACE2-13D2-5CCF99F9D305}"/>
              </a:ext>
            </a:extLst>
          </p:cNvPr>
          <p:cNvSpPr txBox="1"/>
          <p:nvPr/>
        </p:nvSpPr>
        <p:spPr>
          <a:xfrm>
            <a:off x="9420005" y="3832318"/>
            <a:ext cx="168507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Shifting or not?</a:t>
            </a:r>
            <a:endParaRPr lang="en-KR"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E49D072E-D4BE-1CA0-AE94-9AFC169D0915}"/>
              </a:ext>
            </a:extLst>
          </p:cNvPr>
          <p:cNvSpPr txBox="1"/>
          <p:nvPr/>
        </p:nvSpPr>
        <p:spPr>
          <a:xfrm>
            <a:off x="9420005" y="2858037"/>
            <a:ext cx="2463623"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Contribution high or not</a:t>
            </a:r>
            <a:endParaRPr lang="en-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8325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28F77B9-9AB6-5412-17A8-CEEC8DC88456}"/>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graphicFrame>
        <p:nvGraphicFramePr>
          <p:cNvPr id="16" name="Table 16">
            <a:extLst>
              <a:ext uri="{FF2B5EF4-FFF2-40B4-BE49-F238E27FC236}">
                <a16:creationId xmlns:a16="http://schemas.microsoft.com/office/drawing/2014/main" id="{656FADC4-330E-AF1B-CBA5-32A233226084}"/>
              </a:ext>
            </a:extLst>
          </p:cNvPr>
          <p:cNvGraphicFramePr>
            <a:graphicFrameLocks noGrp="1"/>
          </p:cNvGraphicFramePr>
          <p:nvPr>
            <p:extLst>
              <p:ext uri="{D42A27DB-BD31-4B8C-83A1-F6EECF244321}">
                <p14:modId xmlns:p14="http://schemas.microsoft.com/office/powerpoint/2010/main" val="1180744948"/>
              </p:ext>
            </p:extLst>
          </p:nvPr>
        </p:nvGraphicFramePr>
        <p:xfrm>
          <a:off x="1099603" y="1889660"/>
          <a:ext cx="10465277" cy="2219960"/>
        </p:xfrm>
        <a:graphic>
          <a:graphicData uri="http://schemas.openxmlformats.org/drawingml/2006/table">
            <a:tbl>
              <a:tblPr firstRow="1" bandRow="1">
                <a:tableStyleId>{7DF18680-E054-41AD-8BC1-D1AEF772440D}</a:tableStyleId>
              </a:tblPr>
              <a:tblGrid>
                <a:gridCol w="3309235">
                  <a:extLst>
                    <a:ext uri="{9D8B030D-6E8A-4147-A177-3AD203B41FA5}">
                      <a16:colId xmlns:a16="http://schemas.microsoft.com/office/drawing/2014/main" val="3675445134"/>
                    </a:ext>
                  </a:extLst>
                </a:gridCol>
                <a:gridCol w="2426884">
                  <a:extLst>
                    <a:ext uri="{9D8B030D-6E8A-4147-A177-3AD203B41FA5}">
                      <a16:colId xmlns:a16="http://schemas.microsoft.com/office/drawing/2014/main" val="1858621147"/>
                    </a:ext>
                  </a:extLst>
                </a:gridCol>
                <a:gridCol w="4729158">
                  <a:extLst>
                    <a:ext uri="{9D8B030D-6E8A-4147-A177-3AD203B41FA5}">
                      <a16:colId xmlns:a16="http://schemas.microsoft.com/office/drawing/2014/main" val="1320140011"/>
                    </a:ext>
                  </a:extLst>
                </a:gridCol>
              </a:tblGrid>
              <a:tr h="208099">
                <a:tc>
                  <a:txBody>
                    <a:bodyPr/>
                    <a:lstStyle/>
                    <a:p>
                      <a:pPr algn="ctr"/>
                      <a:r>
                        <a:rPr lang="en-KR" dirty="0"/>
                        <a:t>Category</a:t>
                      </a:r>
                    </a:p>
                  </a:txBody>
                  <a:tcPr anchor="ctr"/>
                </a:tc>
                <a:tc>
                  <a:txBody>
                    <a:bodyPr/>
                    <a:lstStyle/>
                    <a:p>
                      <a:pPr algn="ctr"/>
                      <a:r>
                        <a:rPr lang="en-KR" dirty="0"/>
                        <a:t>Model</a:t>
                      </a:r>
                    </a:p>
                  </a:txBody>
                  <a:tcPr anchor="ctr"/>
                </a:tc>
                <a:tc>
                  <a:txBody>
                    <a:bodyPr/>
                    <a:lstStyle/>
                    <a:p>
                      <a:pPr algn="ctr"/>
                      <a:r>
                        <a:rPr lang="en-KR" dirty="0"/>
                        <a:t>Name</a:t>
                      </a:r>
                    </a:p>
                  </a:txBody>
                  <a:tcPr anchor="ctr"/>
                </a:tc>
                <a:extLst>
                  <a:ext uri="{0D108BD9-81ED-4DB2-BD59-A6C34878D82A}">
                    <a16:rowId xmlns:a16="http://schemas.microsoft.com/office/drawing/2014/main" val="3368282026"/>
                  </a:ext>
                </a:extLst>
              </a:tr>
              <a:tr h="370840">
                <a:tc rowSpan="2">
                  <a:txBody>
                    <a:bodyPr/>
                    <a:lstStyle/>
                    <a:p>
                      <a:pPr algn="ctr"/>
                      <a:r>
                        <a:rPr lang="en-KR" b="1" dirty="0"/>
                        <a:t>Population Struture -based</a:t>
                      </a:r>
                    </a:p>
                  </a:txBody>
                  <a:tcPr anchor="ctr">
                    <a:lnB w="12700" cap="flat" cmpd="sng" algn="ctr">
                      <a:solidFill>
                        <a:schemeClr val="tx1"/>
                      </a:solidFill>
                      <a:prstDash val="solid"/>
                      <a:round/>
                      <a:headEnd type="none" w="med" len="med"/>
                      <a:tailEnd type="none" w="med" len="med"/>
                    </a:lnB>
                    <a:noFill/>
                  </a:tcPr>
                </a:tc>
                <a:tc rowSpan="2">
                  <a:txBody>
                    <a:bodyPr/>
                    <a:lstStyle/>
                    <a:p>
                      <a:pPr algn="ctr"/>
                      <a:r>
                        <a:rPr lang="en-KR" b="1" dirty="0"/>
                        <a:t>GLM</a:t>
                      </a:r>
                    </a:p>
                  </a:txBody>
                  <a:tcPr anchor="ctr">
                    <a:lnB w="12700" cap="flat" cmpd="sng" algn="ctr">
                      <a:solidFill>
                        <a:schemeClr val="tx1"/>
                      </a:solidFill>
                      <a:prstDash val="solid"/>
                      <a:round/>
                      <a:headEnd type="none" w="med" len="med"/>
                      <a:tailEnd type="none" w="med" len="med"/>
                    </a:lnB>
                    <a:noFill/>
                  </a:tcPr>
                </a:tc>
                <a:tc>
                  <a:txBody>
                    <a:bodyPr/>
                    <a:lstStyle/>
                    <a:p>
                      <a:pPr algn="ctr"/>
                      <a:r>
                        <a:rPr lang="en-KR" dirty="0"/>
                        <a:t>Age-Drift-Period-Cohort (Nordpred)</a:t>
                      </a:r>
                    </a:p>
                  </a:txBody>
                  <a:tcPr anchor="ctr">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504538680"/>
                  </a:ext>
                </a:extLst>
              </a:tr>
              <a:tr h="370840">
                <a:tc vMerge="1">
                  <a:txBody>
                    <a:bodyPr/>
                    <a:lstStyle/>
                    <a:p>
                      <a:endParaRPr lang="en-KR" dirty="0"/>
                    </a:p>
                  </a:txBody>
                  <a:tcPr/>
                </a:tc>
                <a:tc vMerge="1">
                  <a:txBody>
                    <a:bodyPr/>
                    <a:lstStyle/>
                    <a:p>
                      <a:pPr algn="ctr"/>
                      <a:r>
                        <a:rPr lang="en-KR" dirty="0"/>
                        <a:t>APC</a:t>
                      </a:r>
                    </a:p>
                  </a:txBody>
                  <a:tcPr anchor="ctr"/>
                </a:tc>
                <a:tc>
                  <a:txBody>
                    <a:bodyPr/>
                    <a:lstStyle/>
                    <a:p>
                      <a:pPr algn="ctr"/>
                      <a:r>
                        <a:rPr lang="en-KR" dirty="0"/>
                        <a:t>Bayesian-Age-Period-Cohort</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161661"/>
                  </a:ext>
                </a:extLst>
              </a:tr>
              <a:tr h="370840">
                <a:tc rowSpan="3">
                  <a:txBody>
                    <a:bodyPr/>
                    <a:lstStyle/>
                    <a:p>
                      <a:pPr algn="ctr"/>
                      <a:r>
                        <a:rPr lang="en-KR" b="1" dirty="0"/>
                        <a:t>Non-Population structure-based</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KR" b="1" dirty="0"/>
                        <a:t>GLM</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tc>
                  <a:txBody>
                    <a:bodyPr/>
                    <a:lstStyle/>
                    <a:p>
                      <a:pPr algn="ctr"/>
                      <a:r>
                        <a:rPr lang="en-KR" dirty="0"/>
                        <a:t>JOINPOINT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2546200623"/>
                  </a:ext>
                </a:extLst>
              </a:tr>
              <a:tr h="370840">
                <a:tc vMerge="1">
                  <a:txBody>
                    <a:bodyPr/>
                    <a:lstStyle/>
                    <a:p>
                      <a:endParaRPr lang="en-KR" dirty="0"/>
                    </a:p>
                  </a:txBody>
                  <a:tcPr/>
                </a:tc>
                <a:tc rowSpan="2">
                  <a:txBody>
                    <a:bodyPr/>
                    <a:lstStyle/>
                    <a:p>
                      <a:pPr algn="ctr"/>
                      <a:r>
                        <a:rPr lang="en-KR" b="1" dirty="0"/>
                        <a:t>Time Series Model</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KR" dirty="0"/>
                        <a:t>ARIMA</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3517353755"/>
                  </a:ext>
                </a:extLst>
              </a:tr>
              <a:tr h="370840">
                <a:tc vMerge="1">
                  <a:txBody>
                    <a:bodyPr/>
                    <a:lstStyle/>
                    <a:p>
                      <a:endParaRPr lang="en-KR" dirty="0"/>
                    </a:p>
                  </a:txBody>
                  <a:tcPr/>
                </a:tc>
                <a:tc vMerge="1">
                  <a:txBody>
                    <a:bodyPr/>
                    <a:lstStyle/>
                    <a:p>
                      <a:pPr algn="ctr"/>
                      <a:endParaRPr lang="en-KR" dirty="0"/>
                    </a:p>
                  </a:txBody>
                  <a:tcPr anchor="ctr"/>
                </a:tc>
                <a:tc>
                  <a:txBody>
                    <a:bodyPr/>
                    <a:lstStyle/>
                    <a:p>
                      <a:pPr algn="ctr"/>
                      <a:r>
                        <a:rPr lang="en-KR" dirty="0"/>
                        <a:t>Space-State Model Linear</a:t>
                      </a:r>
                    </a:p>
                  </a:txBody>
                  <a:tcPr anchor="ct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0099995"/>
                  </a:ext>
                </a:extLst>
              </a:tr>
            </a:tbl>
          </a:graphicData>
        </a:graphic>
      </p:graphicFrame>
      <p:sp>
        <p:nvSpPr>
          <p:cNvPr id="17" name="TextBox 16">
            <a:extLst>
              <a:ext uri="{FF2B5EF4-FFF2-40B4-BE49-F238E27FC236}">
                <a16:creationId xmlns:a16="http://schemas.microsoft.com/office/drawing/2014/main" id="{E4345B30-6916-990B-4F09-A8B61FE49D76}"/>
              </a:ext>
            </a:extLst>
          </p:cNvPr>
          <p:cNvSpPr txBox="1"/>
          <p:nvPr/>
        </p:nvSpPr>
        <p:spPr>
          <a:xfrm>
            <a:off x="1669201" y="97634"/>
            <a:ext cx="9249880"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projection methods &amp; decomposition analysis </a:t>
            </a:r>
            <a:endParaRPr lang="en-KR" sz="2500" b="1" dirty="0">
              <a:solidFill>
                <a:schemeClr val="bg1"/>
              </a:solidFill>
            </a:endParaRPr>
          </a:p>
        </p:txBody>
      </p:sp>
      <p:sp>
        <p:nvSpPr>
          <p:cNvPr id="18" name="TextBox 17">
            <a:extLst>
              <a:ext uri="{FF2B5EF4-FFF2-40B4-BE49-F238E27FC236}">
                <a16:creationId xmlns:a16="http://schemas.microsoft.com/office/drawing/2014/main" id="{AAD4D02C-E04A-C2BF-9E28-B1ADF89A771E}"/>
              </a:ext>
            </a:extLst>
          </p:cNvPr>
          <p:cNvSpPr txBox="1"/>
          <p:nvPr/>
        </p:nvSpPr>
        <p:spPr>
          <a:xfrm>
            <a:off x="4111601" y="1033021"/>
            <a:ext cx="4441280" cy="477054"/>
          </a:xfrm>
          <a:prstGeom prst="rect">
            <a:avLst/>
          </a:prstGeom>
          <a:noFill/>
        </p:spPr>
        <p:txBody>
          <a:bodyPr wrap="none" rtlCol="0">
            <a:spAutoFit/>
          </a:bodyPr>
          <a:lstStyle/>
          <a:p>
            <a:r>
              <a:rPr lang="en-US" altLang="ko-KR" sz="2500" b="1" dirty="0">
                <a:latin typeface="Times New Roman" panose="02020603050405020304" pitchFamily="18" charset="0"/>
                <a:cs typeface="Times New Roman" panose="02020603050405020304" pitchFamily="18" charset="0"/>
              </a:rPr>
              <a:t>[</a:t>
            </a:r>
            <a:r>
              <a:rPr lang="ko-KR" altLang="en-US" sz="2500" b="1" dirty="0">
                <a:latin typeface="Times New Roman" panose="02020603050405020304" pitchFamily="18" charset="0"/>
                <a:cs typeface="Times New Roman" panose="02020603050405020304" pitchFamily="18" charset="0"/>
              </a:rPr>
              <a:t> </a:t>
            </a:r>
            <a:r>
              <a:rPr lang="en-US" altLang="ko-KR" sz="2500" b="1" dirty="0">
                <a:latin typeface="Times New Roman" panose="02020603050405020304" pitchFamily="18" charset="0"/>
                <a:cs typeface="Times New Roman" panose="02020603050405020304" pitchFamily="18" charset="0"/>
              </a:rPr>
              <a:t>Selection Projection Method ]</a:t>
            </a:r>
            <a:endParaRPr lang="en-KR" sz="2500" b="1"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69E40D3F-DF4C-FD85-5F44-0168456C2B25}"/>
              </a:ext>
            </a:extLst>
          </p:cNvPr>
          <p:cNvSpPr txBox="1"/>
          <p:nvPr/>
        </p:nvSpPr>
        <p:spPr>
          <a:xfrm>
            <a:off x="840991" y="4391737"/>
            <a:ext cx="10906300" cy="646331"/>
          </a:xfrm>
          <a:prstGeom prst="rect">
            <a:avLst/>
          </a:prstGeom>
          <a:noFill/>
        </p:spPr>
        <p:txBody>
          <a:bodyPr wrap="square">
            <a:spAutoFit/>
          </a:bodyPr>
          <a:lstStyle/>
          <a:p>
            <a:r>
              <a:rPr lang="ko-KR" altLang="en-US" dirty="0">
                <a:latin typeface="Times New Roman" panose="02020603050405020304" pitchFamily="18" charset="0"/>
                <a:cs typeface="Times New Roman" panose="02020603050405020304" pitchFamily="18" charset="0"/>
              </a:rPr>
              <a:t>* </a:t>
            </a:r>
            <a:r>
              <a:rPr lang="en-KR" b="1" dirty="0">
                <a:latin typeface="Times New Roman" panose="02020603050405020304" pitchFamily="18" charset="0"/>
                <a:cs typeface="Times New Roman" panose="02020603050405020304" pitchFamily="18" charset="0"/>
              </a:rPr>
              <a:t>Population Struture –based</a:t>
            </a:r>
            <a:r>
              <a:rPr lang="en-KR"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Consider incidence</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mortality rates by age group and incidence </a:t>
            </a:r>
            <a:r>
              <a:rPr lang="en-US" altLang="ko-KR" dirty="0">
                <a:latin typeface="Times New Roman" panose="02020603050405020304" pitchFamily="18" charset="0"/>
                <a:cs typeface="Times New Roman" panose="02020603050405020304" pitchFamily="18" charset="0"/>
              </a:rPr>
              <a:t>/</a:t>
            </a:r>
            <a:r>
              <a:rPr lang="ko-KR"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mortality rates for all ages when making predictions.</a:t>
            </a:r>
            <a:endParaRPr lang="en-KR"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F72CFC2A-0ADF-7A6A-7922-281AA3BF976F}"/>
              </a:ext>
            </a:extLst>
          </p:cNvPr>
          <p:cNvSpPr txBox="1"/>
          <p:nvPr/>
        </p:nvSpPr>
        <p:spPr>
          <a:xfrm>
            <a:off x="879091" y="5231934"/>
            <a:ext cx="10906300" cy="646331"/>
          </a:xfrm>
          <a:prstGeom prst="rect">
            <a:avLst/>
          </a:prstGeom>
          <a:noFill/>
        </p:spPr>
        <p:txBody>
          <a:bodyPr wrap="square">
            <a:spAutoFit/>
          </a:bodyPr>
          <a:lstStyle/>
          <a:p>
            <a:r>
              <a:rPr lang="ko-KR" altLang="en-US" dirty="0">
                <a:latin typeface="Times New Roman" panose="02020603050405020304" pitchFamily="18" charset="0"/>
                <a:cs typeface="Times New Roman" panose="02020603050405020304" pitchFamily="18" charset="0"/>
              </a:rPr>
              <a:t>*</a:t>
            </a:r>
            <a:r>
              <a:rPr lang="en-US" altLang="ko-KR" b="1" dirty="0">
                <a:latin typeface="Times New Roman" panose="02020603050405020304" pitchFamily="18" charset="0"/>
                <a:cs typeface="Times New Roman" panose="02020603050405020304" pitchFamily="18" charset="0"/>
              </a:rPr>
              <a:t>Non-p</a:t>
            </a:r>
            <a:r>
              <a:rPr lang="en-KR" b="1" dirty="0">
                <a:latin typeface="Times New Roman" panose="02020603050405020304" pitchFamily="18" charset="0"/>
                <a:cs typeface="Times New Roman" panose="02020603050405020304" pitchFamily="18" charset="0"/>
              </a:rPr>
              <a:t>opulation Struture –based: </a:t>
            </a:r>
            <a:r>
              <a:rPr lang="en-GB" dirty="0">
                <a:latin typeface="Times New Roman" panose="02020603050405020304" pitchFamily="18" charset="0"/>
                <a:cs typeface="Times New Roman" panose="02020603050405020304" pitchFamily="18" charset="0"/>
              </a:rPr>
              <a:t>Predictions are made using incidence and rate over time (no population data is used). </a:t>
            </a:r>
            <a:endParaRPr lang="en-KR" dirty="0">
              <a:latin typeface="Times New Roman" panose="02020603050405020304" pitchFamily="18" charset="0"/>
              <a:cs typeface="Times New Roman" panose="02020603050405020304" pitchFamily="18" charset="0"/>
            </a:endParaRPr>
          </a:p>
        </p:txBody>
      </p:sp>
      <p:pic>
        <p:nvPicPr>
          <p:cNvPr id="23" name="Picture 22" descr="Logo&#10;&#10;Description automatically generated">
            <a:extLst>
              <a:ext uri="{FF2B5EF4-FFF2-40B4-BE49-F238E27FC236}">
                <a16:creationId xmlns:a16="http://schemas.microsoft.com/office/drawing/2014/main" id="{41865002-72AF-EE3F-00D9-534EDC695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3903082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2F0319FC-2553-7665-0ED1-62998DABDEE7}"/>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2D9E163-8C36-E7E2-AAF0-B17F67154534}"/>
              </a:ext>
            </a:extLst>
          </p:cNvPr>
          <p:cNvSpPr txBox="1"/>
          <p:nvPr/>
        </p:nvSpPr>
        <p:spPr>
          <a:xfrm>
            <a:off x="4095543" y="1045539"/>
            <a:ext cx="3813801" cy="477054"/>
          </a:xfrm>
          <a:prstGeom prst="rect">
            <a:avLst/>
          </a:prstGeom>
          <a:noFill/>
        </p:spPr>
        <p:txBody>
          <a:bodyPr wrap="none" rtlCol="0">
            <a:spAutoFit/>
          </a:bodyPr>
          <a:lstStyle/>
          <a:p>
            <a:r>
              <a:rPr lang="en-US" altLang="ko-KR" sz="2500" b="1" dirty="0">
                <a:latin typeface="Times New Roman" panose="02020603050405020304" pitchFamily="18" charset="0"/>
                <a:cs typeface="Times New Roman" panose="02020603050405020304" pitchFamily="18" charset="0"/>
              </a:rPr>
              <a:t>[ Decomposition Analysis ]</a:t>
            </a:r>
            <a:endParaRPr lang="en-KR" sz="25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8A163C5-95C4-5796-D3D2-85E66DADB4F8}"/>
              </a:ext>
            </a:extLst>
          </p:cNvPr>
          <p:cNvSpPr txBox="1"/>
          <p:nvPr/>
        </p:nvSpPr>
        <p:spPr>
          <a:xfrm>
            <a:off x="1669201" y="97634"/>
            <a:ext cx="9249880"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projection methods &amp; decomposition analysis </a:t>
            </a:r>
            <a:endParaRPr lang="en-KR" sz="2500" b="1" dirty="0">
              <a:solidFill>
                <a:schemeClr val="bg1"/>
              </a:solidFill>
            </a:endParaRPr>
          </a:p>
        </p:txBody>
      </p:sp>
      <p:cxnSp>
        <p:nvCxnSpPr>
          <p:cNvPr id="20" name="Straight Connector 19">
            <a:extLst>
              <a:ext uri="{FF2B5EF4-FFF2-40B4-BE49-F238E27FC236}">
                <a16:creationId xmlns:a16="http://schemas.microsoft.com/office/drawing/2014/main" id="{BE3F057D-17E7-8363-89E5-814254AAA645}"/>
              </a:ext>
            </a:extLst>
          </p:cNvPr>
          <p:cNvCxnSpPr>
            <a:cxnSpLocks/>
          </p:cNvCxnSpPr>
          <p:nvPr/>
        </p:nvCxnSpPr>
        <p:spPr>
          <a:xfrm>
            <a:off x="1354474" y="1991892"/>
            <a:ext cx="0" cy="26930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746CE8F-6CF1-1CC7-28CF-D93F38BC968A}"/>
              </a:ext>
            </a:extLst>
          </p:cNvPr>
          <p:cNvCxnSpPr>
            <a:cxnSpLocks/>
          </p:cNvCxnSpPr>
          <p:nvPr/>
        </p:nvCxnSpPr>
        <p:spPr>
          <a:xfrm flipH="1">
            <a:off x="1341948" y="4684988"/>
            <a:ext cx="35743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D161C6-183C-1377-AF16-597B63E3EC67}"/>
              </a:ext>
            </a:extLst>
          </p:cNvPr>
          <p:cNvSpPr txBox="1"/>
          <p:nvPr/>
        </p:nvSpPr>
        <p:spPr>
          <a:xfrm>
            <a:off x="3030262" y="4724502"/>
            <a:ext cx="693460"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Time</a:t>
            </a:r>
          </a:p>
        </p:txBody>
      </p:sp>
      <p:sp>
        <p:nvSpPr>
          <p:cNvPr id="25" name="TextBox 24">
            <a:extLst>
              <a:ext uri="{FF2B5EF4-FFF2-40B4-BE49-F238E27FC236}">
                <a16:creationId xmlns:a16="http://schemas.microsoft.com/office/drawing/2014/main" id="{48299B4D-ED4D-8F54-0B63-7FA8A673910E}"/>
              </a:ext>
            </a:extLst>
          </p:cNvPr>
          <p:cNvSpPr txBox="1"/>
          <p:nvPr/>
        </p:nvSpPr>
        <p:spPr>
          <a:xfrm>
            <a:off x="620979" y="2951863"/>
            <a:ext cx="659155"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Case</a:t>
            </a:r>
          </a:p>
        </p:txBody>
      </p:sp>
      <p:sp>
        <p:nvSpPr>
          <p:cNvPr id="30" name="Rectangle 29">
            <a:extLst>
              <a:ext uri="{FF2B5EF4-FFF2-40B4-BE49-F238E27FC236}">
                <a16:creationId xmlns:a16="http://schemas.microsoft.com/office/drawing/2014/main" id="{2EF85216-9A0B-3526-F058-6A47FD3E6EF9}"/>
              </a:ext>
            </a:extLst>
          </p:cNvPr>
          <p:cNvSpPr/>
          <p:nvPr/>
        </p:nvSpPr>
        <p:spPr>
          <a:xfrm>
            <a:off x="1701948" y="3882825"/>
            <a:ext cx="209598" cy="78963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1" name="Rectangle 30">
            <a:extLst>
              <a:ext uri="{FF2B5EF4-FFF2-40B4-BE49-F238E27FC236}">
                <a16:creationId xmlns:a16="http://schemas.microsoft.com/office/drawing/2014/main" id="{DB6BD957-D9EA-A54E-CF46-6CCCBD0174DF}"/>
              </a:ext>
            </a:extLst>
          </p:cNvPr>
          <p:cNvSpPr/>
          <p:nvPr/>
        </p:nvSpPr>
        <p:spPr>
          <a:xfrm>
            <a:off x="2045805" y="2714774"/>
            <a:ext cx="209596" cy="195226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2" name="Rectangle 31">
            <a:extLst>
              <a:ext uri="{FF2B5EF4-FFF2-40B4-BE49-F238E27FC236}">
                <a16:creationId xmlns:a16="http://schemas.microsoft.com/office/drawing/2014/main" id="{97A0C11D-F46A-66E1-998B-0738A7CE9261}"/>
              </a:ext>
            </a:extLst>
          </p:cNvPr>
          <p:cNvSpPr/>
          <p:nvPr/>
        </p:nvSpPr>
        <p:spPr>
          <a:xfrm>
            <a:off x="2448748" y="3131262"/>
            <a:ext cx="209596" cy="15411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3" name="Rectangle 32">
            <a:extLst>
              <a:ext uri="{FF2B5EF4-FFF2-40B4-BE49-F238E27FC236}">
                <a16:creationId xmlns:a16="http://schemas.microsoft.com/office/drawing/2014/main" id="{16F8C378-CB6C-4BC0-51D7-CDB801243A26}"/>
              </a:ext>
            </a:extLst>
          </p:cNvPr>
          <p:cNvSpPr/>
          <p:nvPr/>
        </p:nvSpPr>
        <p:spPr>
          <a:xfrm>
            <a:off x="3751012" y="3125837"/>
            <a:ext cx="209596" cy="15411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4" name="Rectangle 33">
            <a:extLst>
              <a:ext uri="{FF2B5EF4-FFF2-40B4-BE49-F238E27FC236}">
                <a16:creationId xmlns:a16="http://schemas.microsoft.com/office/drawing/2014/main" id="{331B5A15-07F3-BB83-27B1-8F69F9B3C99A}"/>
              </a:ext>
            </a:extLst>
          </p:cNvPr>
          <p:cNvSpPr/>
          <p:nvPr/>
        </p:nvSpPr>
        <p:spPr>
          <a:xfrm>
            <a:off x="4153955" y="2727300"/>
            <a:ext cx="209596" cy="194245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5" name="Rectangle 34">
            <a:extLst>
              <a:ext uri="{FF2B5EF4-FFF2-40B4-BE49-F238E27FC236}">
                <a16:creationId xmlns:a16="http://schemas.microsoft.com/office/drawing/2014/main" id="{8BB36B57-11B6-0642-3DB3-D45E96FD4DCC}"/>
              </a:ext>
            </a:extLst>
          </p:cNvPr>
          <p:cNvSpPr/>
          <p:nvPr/>
        </p:nvSpPr>
        <p:spPr>
          <a:xfrm>
            <a:off x="4535116" y="3043581"/>
            <a:ext cx="209596" cy="162178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6" name="TextBox 35">
            <a:extLst>
              <a:ext uri="{FF2B5EF4-FFF2-40B4-BE49-F238E27FC236}">
                <a16:creationId xmlns:a16="http://schemas.microsoft.com/office/drawing/2014/main" id="{938B4F93-5580-B530-DCD5-0C401049F67E}"/>
              </a:ext>
            </a:extLst>
          </p:cNvPr>
          <p:cNvSpPr txBox="1"/>
          <p:nvPr/>
        </p:nvSpPr>
        <p:spPr>
          <a:xfrm>
            <a:off x="2941625" y="3519033"/>
            <a:ext cx="526106" cy="369332"/>
          </a:xfrm>
          <a:prstGeom prst="rect">
            <a:avLst/>
          </a:prstGeom>
          <a:noFill/>
        </p:spPr>
        <p:txBody>
          <a:bodyPr wrap="none" rtlCol="0">
            <a:spAutoFit/>
          </a:bodyPr>
          <a:lstStyle/>
          <a:p>
            <a:pPr algn="ctr"/>
            <a:r>
              <a:rPr lang="en-KR" b="1" dirty="0"/>
              <a:t>. . . </a:t>
            </a:r>
          </a:p>
        </p:txBody>
      </p:sp>
      <p:sp>
        <p:nvSpPr>
          <p:cNvPr id="38" name="Right Arrow 37">
            <a:extLst>
              <a:ext uri="{FF2B5EF4-FFF2-40B4-BE49-F238E27FC236}">
                <a16:creationId xmlns:a16="http://schemas.microsoft.com/office/drawing/2014/main" id="{26DC70C5-1FEA-F77E-0A7C-D585881850B0}"/>
              </a:ext>
            </a:extLst>
          </p:cNvPr>
          <p:cNvSpPr/>
          <p:nvPr/>
        </p:nvSpPr>
        <p:spPr>
          <a:xfrm>
            <a:off x="5793785" y="3029981"/>
            <a:ext cx="686851" cy="489052"/>
          </a:xfrm>
          <a:prstGeom prst="rightArrow">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39" name="Straight Connector 38">
            <a:extLst>
              <a:ext uri="{FF2B5EF4-FFF2-40B4-BE49-F238E27FC236}">
                <a16:creationId xmlns:a16="http://schemas.microsoft.com/office/drawing/2014/main" id="{37578F15-ED8D-0901-C108-F406597B31A7}"/>
              </a:ext>
            </a:extLst>
          </p:cNvPr>
          <p:cNvCxnSpPr>
            <a:cxnSpLocks/>
          </p:cNvCxnSpPr>
          <p:nvPr/>
        </p:nvCxnSpPr>
        <p:spPr>
          <a:xfrm>
            <a:off x="7450243" y="1991892"/>
            <a:ext cx="0" cy="269309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CFAAD89-B813-8FF2-1867-C1ECB06AAFC4}"/>
              </a:ext>
            </a:extLst>
          </p:cNvPr>
          <p:cNvCxnSpPr>
            <a:cxnSpLocks/>
          </p:cNvCxnSpPr>
          <p:nvPr/>
        </p:nvCxnSpPr>
        <p:spPr>
          <a:xfrm flipH="1">
            <a:off x="7437717" y="4684988"/>
            <a:ext cx="357432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6F2A8D8-22C6-3A7C-5DCA-2F42E5BD043C}"/>
              </a:ext>
            </a:extLst>
          </p:cNvPr>
          <p:cNvSpPr txBox="1"/>
          <p:nvPr/>
        </p:nvSpPr>
        <p:spPr>
          <a:xfrm>
            <a:off x="9126031" y="4724502"/>
            <a:ext cx="693460"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Time</a:t>
            </a:r>
          </a:p>
        </p:txBody>
      </p:sp>
      <p:sp>
        <p:nvSpPr>
          <p:cNvPr id="42" name="TextBox 41">
            <a:extLst>
              <a:ext uri="{FF2B5EF4-FFF2-40B4-BE49-F238E27FC236}">
                <a16:creationId xmlns:a16="http://schemas.microsoft.com/office/drawing/2014/main" id="{4A681B5C-A16D-2980-2FD6-BED76EA10AFB}"/>
              </a:ext>
            </a:extLst>
          </p:cNvPr>
          <p:cNvSpPr txBox="1"/>
          <p:nvPr/>
        </p:nvSpPr>
        <p:spPr>
          <a:xfrm>
            <a:off x="6662049" y="2948882"/>
            <a:ext cx="659155"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Case</a:t>
            </a:r>
          </a:p>
        </p:txBody>
      </p:sp>
      <p:sp>
        <p:nvSpPr>
          <p:cNvPr id="44" name="Rectangle 43">
            <a:extLst>
              <a:ext uri="{FF2B5EF4-FFF2-40B4-BE49-F238E27FC236}">
                <a16:creationId xmlns:a16="http://schemas.microsoft.com/office/drawing/2014/main" id="{C213981A-CDCB-3DF6-1DCB-8F9F5D9DC6D9}"/>
              </a:ext>
            </a:extLst>
          </p:cNvPr>
          <p:cNvSpPr/>
          <p:nvPr/>
        </p:nvSpPr>
        <p:spPr>
          <a:xfrm>
            <a:off x="8141574" y="4189982"/>
            <a:ext cx="209549" cy="477054"/>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49" name="TextBox 48">
            <a:extLst>
              <a:ext uri="{FF2B5EF4-FFF2-40B4-BE49-F238E27FC236}">
                <a16:creationId xmlns:a16="http://schemas.microsoft.com/office/drawing/2014/main" id="{97FF799C-323C-8068-BF8F-85712338B066}"/>
              </a:ext>
            </a:extLst>
          </p:cNvPr>
          <p:cNvSpPr txBox="1"/>
          <p:nvPr/>
        </p:nvSpPr>
        <p:spPr>
          <a:xfrm>
            <a:off x="9037394" y="3519033"/>
            <a:ext cx="526106" cy="369332"/>
          </a:xfrm>
          <a:prstGeom prst="rect">
            <a:avLst/>
          </a:prstGeom>
          <a:noFill/>
        </p:spPr>
        <p:txBody>
          <a:bodyPr wrap="none" rtlCol="0">
            <a:spAutoFit/>
          </a:bodyPr>
          <a:lstStyle/>
          <a:p>
            <a:pPr algn="ctr"/>
            <a:r>
              <a:rPr lang="en-KR" b="1" dirty="0"/>
              <a:t>. . . </a:t>
            </a:r>
          </a:p>
        </p:txBody>
      </p:sp>
      <p:sp>
        <p:nvSpPr>
          <p:cNvPr id="50" name="TextBox 49">
            <a:extLst>
              <a:ext uri="{FF2B5EF4-FFF2-40B4-BE49-F238E27FC236}">
                <a16:creationId xmlns:a16="http://schemas.microsoft.com/office/drawing/2014/main" id="{C6420A4F-0D97-920C-8534-84B6E49A28B9}"/>
              </a:ext>
            </a:extLst>
          </p:cNvPr>
          <p:cNvSpPr txBox="1"/>
          <p:nvPr/>
        </p:nvSpPr>
        <p:spPr>
          <a:xfrm>
            <a:off x="7469458" y="4337873"/>
            <a:ext cx="546945" cy="292388"/>
          </a:xfrm>
          <a:prstGeom prst="rect">
            <a:avLst/>
          </a:prstGeom>
          <a:noFill/>
        </p:spPr>
        <p:txBody>
          <a:bodyPr wrap="none" rtlCol="0">
            <a:spAutoFit/>
          </a:bodyPr>
          <a:lstStyle/>
          <a:p>
            <a:r>
              <a:rPr lang="en-KR" sz="1300" b="1" dirty="0">
                <a:latin typeface="Times New Roman" panose="02020603050405020304" pitchFamily="18" charset="0"/>
                <a:cs typeface="Times New Roman" panose="02020603050405020304" pitchFamily="18" charset="0"/>
              </a:rPr>
              <a:t>[Ref]</a:t>
            </a:r>
          </a:p>
        </p:txBody>
      </p:sp>
      <p:sp>
        <p:nvSpPr>
          <p:cNvPr id="51" name="Rectangle 50">
            <a:extLst>
              <a:ext uri="{FF2B5EF4-FFF2-40B4-BE49-F238E27FC236}">
                <a16:creationId xmlns:a16="http://schemas.microsoft.com/office/drawing/2014/main" id="{470FBAFB-2CB5-5C38-5C8B-66CC7D072128}"/>
              </a:ext>
            </a:extLst>
          </p:cNvPr>
          <p:cNvSpPr/>
          <p:nvPr/>
        </p:nvSpPr>
        <p:spPr>
          <a:xfrm>
            <a:off x="8141574" y="3703115"/>
            <a:ext cx="209549" cy="477054"/>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2" name="Rectangle 51">
            <a:extLst>
              <a:ext uri="{FF2B5EF4-FFF2-40B4-BE49-F238E27FC236}">
                <a16:creationId xmlns:a16="http://schemas.microsoft.com/office/drawing/2014/main" id="{DE313319-94B7-F36E-47CB-9F1F7206367E}"/>
              </a:ext>
            </a:extLst>
          </p:cNvPr>
          <p:cNvSpPr/>
          <p:nvPr/>
        </p:nvSpPr>
        <p:spPr>
          <a:xfrm>
            <a:off x="8141575" y="2915703"/>
            <a:ext cx="209548" cy="805022"/>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3" name="Rectangle 52">
            <a:extLst>
              <a:ext uri="{FF2B5EF4-FFF2-40B4-BE49-F238E27FC236}">
                <a16:creationId xmlns:a16="http://schemas.microsoft.com/office/drawing/2014/main" id="{AC50C5A9-32D6-2334-3DE3-02F5D1A30378}"/>
              </a:ext>
            </a:extLst>
          </p:cNvPr>
          <p:cNvSpPr/>
          <p:nvPr/>
        </p:nvSpPr>
        <p:spPr>
          <a:xfrm>
            <a:off x="8616062" y="4203029"/>
            <a:ext cx="209549" cy="477054"/>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4" name="Rectangle 53">
            <a:extLst>
              <a:ext uri="{FF2B5EF4-FFF2-40B4-BE49-F238E27FC236}">
                <a16:creationId xmlns:a16="http://schemas.microsoft.com/office/drawing/2014/main" id="{313EA507-E915-D6D4-FFC5-5FEBE89AD3E7}"/>
              </a:ext>
            </a:extLst>
          </p:cNvPr>
          <p:cNvSpPr/>
          <p:nvPr/>
        </p:nvSpPr>
        <p:spPr>
          <a:xfrm>
            <a:off x="8616063" y="3882824"/>
            <a:ext cx="209548" cy="310391"/>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5" name="Rectangle 54">
            <a:extLst>
              <a:ext uri="{FF2B5EF4-FFF2-40B4-BE49-F238E27FC236}">
                <a16:creationId xmlns:a16="http://schemas.microsoft.com/office/drawing/2014/main" id="{B9B2A124-B08F-CFAC-AA0B-4140938029A4}"/>
              </a:ext>
            </a:extLst>
          </p:cNvPr>
          <p:cNvSpPr/>
          <p:nvPr/>
        </p:nvSpPr>
        <p:spPr>
          <a:xfrm>
            <a:off x="8616063" y="3243037"/>
            <a:ext cx="209548" cy="63836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6" name="Rectangle 55">
            <a:extLst>
              <a:ext uri="{FF2B5EF4-FFF2-40B4-BE49-F238E27FC236}">
                <a16:creationId xmlns:a16="http://schemas.microsoft.com/office/drawing/2014/main" id="{612293CE-3442-0488-A849-A933487C64AC}"/>
              </a:ext>
            </a:extLst>
          </p:cNvPr>
          <p:cNvSpPr/>
          <p:nvPr/>
        </p:nvSpPr>
        <p:spPr>
          <a:xfrm>
            <a:off x="9815889" y="3897061"/>
            <a:ext cx="209548" cy="798577"/>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7" name="Rectangle 56">
            <a:extLst>
              <a:ext uri="{FF2B5EF4-FFF2-40B4-BE49-F238E27FC236}">
                <a16:creationId xmlns:a16="http://schemas.microsoft.com/office/drawing/2014/main" id="{36847714-BA47-FFB6-23D9-43C0BF9C89E1}"/>
              </a:ext>
            </a:extLst>
          </p:cNvPr>
          <p:cNvSpPr/>
          <p:nvPr/>
        </p:nvSpPr>
        <p:spPr>
          <a:xfrm>
            <a:off x="9815889" y="3582371"/>
            <a:ext cx="209548" cy="310391"/>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8" name="Rectangle 57">
            <a:extLst>
              <a:ext uri="{FF2B5EF4-FFF2-40B4-BE49-F238E27FC236}">
                <a16:creationId xmlns:a16="http://schemas.microsoft.com/office/drawing/2014/main" id="{F93DABB5-E5EC-06B1-5A43-028A3F9C0F84}"/>
              </a:ext>
            </a:extLst>
          </p:cNvPr>
          <p:cNvSpPr/>
          <p:nvPr/>
        </p:nvSpPr>
        <p:spPr>
          <a:xfrm>
            <a:off x="9815889" y="3125837"/>
            <a:ext cx="207943" cy="45147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59" name="Rectangle 58">
            <a:extLst>
              <a:ext uri="{FF2B5EF4-FFF2-40B4-BE49-F238E27FC236}">
                <a16:creationId xmlns:a16="http://schemas.microsoft.com/office/drawing/2014/main" id="{0CF49D42-9690-C845-653B-E3F33842B5DD}"/>
              </a:ext>
            </a:extLst>
          </p:cNvPr>
          <p:cNvSpPr/>
          <p:nvPr/>
        </p:nvSpPr>
        <p:spPr>
          <a:xfrm>
            <a:off x="10249771" y="4045903"/>
            <a:ext cx="209548" cy="626558"/>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0" name="Rectangle 59">
            <a:extLst>
              <a:ext uri="{FF2B5EF4-FFF2-40B4-BE49-F238E27FC236}">
                <a16:creationId xmlns:a16="http://schemas.microsoft.com/office/drawing/2014/main" id="{2E295894-52EA-8F92-9B54-2DD10AEFE008}"/>
              </a:ext>
            </a:extLst>
          </p:cNvPr>
          <p:cNvSpPr/>
          <p:nvPr/>
        </p:nvSpPr>
        <p:spPr>
          <a:xfrm>
            <a:off x="10249771" y="3559194"/>
            <a:ext cx="209548" cy="499755"/>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1" name="Rectangle 60">
            <a:extLst>
              <a:ext uri="{FF2B5EF4-FFF2-40B4-BE49-F238E27FC236}">
                <a16:creationId xmlns:a16="http://schemas.microsoft.com/office/drawing/2014/main" id="{58864B3F-ED2E-A224-1E20-CED48510B37F}"/>
              </a:ext>
            </a:extLst>
          </p:cNvPr>
          <p:cNvSpPr/>
          <p:nvPr/>
        </p:nvSpPr>
        <p:spPr>
          <a:xfrm>
            <a:off x="10249771" y="2727300"/>
            <a:ext cx="209535" cy="82683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2" name="Rectangle 61">
            <a:extLst>
              <a:ext uri="{FF2B5EF4-FFF2-40B4-BE49-F238E27FC236}">
                <a16:creationId xmlns:a16="http://schemas.microsoft.com/office/drawing/2014/main" id="{0B5DF7B0-9DE8-CC0F-8FCF-2353C5AEDC5D}"/>
              </a:ext>
            </a:extLst>
          </p:cNvPr>
          <p:cNvSpPr/>
          <p:nvPr/>
        </p:nvSpPr>
        <p:spPr>
          <a:xfrm>
            <a:off x="10685245" y="4214259"/>
            <a:ext cx="209543" cy="447197"/>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3" name="Rectangle 62">
            <a:extLst>
              <a:ext uri="{FF2B5EF4-FFF2-40B4-BE49-F238E27FC236}">
                <a16:creationId xmlns:a16="http://schemas.microsoft.com/office/drawing/2014/main" id="{433B31B0-1A22-7C6B-D7B1-3E25E0BBCB94}"/>
              </a:ext>
            </a:extLst>
          </p:cNvPr>
          <p:cNvSpPr/>
          <p:nvPr/>
        </p:nvSpPr>
        <p:spPr>
          <a:xfrm>
            <a:off x="10685245" y="3759705"/>
            <a:ext cx="209543" cy="447196"/>
          </a:xfrm>
          <a:prstGeom prst="rect">
            <a:avLst/>
          </a:prstGeom>
          <a:pattFill prst="solidDmnd">
            <a:fgClr>
              <a:schemeClr val="accent6">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4" name="Rectangle 63">
            <a:extLst>
              <a:ext uri="{FF2B5EF4-FFF2-40B4-BE49-F238E27FC236}">
                <a16:creationId xmlns:a16="http://schemas.microsoft.com/office/drawing/2014/main" id="{E9328BDF-252D-4241-10F6-84BDA150241C}"/>
              </a:ext>
            </a:extLst>
          </p:cNvPr>
          <p:cNvSpPr/>
          <p:nvPr/>
        </p:nvSpPr>
        <p:spPr>
          <a:xfrm>
            <a:off x="10685245" y="2929818"/>
            <a:ext cx="209535" cy="826830"/>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5" name="Rectangle 64">
            <a:extLst>
              <a:ext uri="{FF2B5EF4-FFF2-40B4-BE49-F238E27FC236}">
                <a16:creationId xmlns:a16="http://schemas.microsoft.com/office/drawing/2014/main" id="{E00E6E15-478C-FD86-63B8-D9855C4A613B}"/>
              </a:ext>
            </a:extLst>
          </p:cNvPr>
          <p:cNvSpPr/>
          <p:nvPr/>
        </p:nvSpPr>
        <p:spPr>
          <a:xfrm>
            <a:off x="8458454" y="1617092"/>
            <a:ext cx="328765" cy="253605"/>
          </a:xfrm>
          <a:prstGeom prst="rect">
            <a:avLst/>
          </a:prstGeom>
          <a:pattFill prst="dashDnDiag">
            <a:fgClr>
              <a:schemeClr val="accent4">
                <a:lumMod val="60000"/>
                <a:lumOff val="4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6" name="TextBox 65">
            <a:extLst>
              <a:ext uri="{FF2B5EF4-FFF2-40B4-BE49-F238E27FC236}">
                <a16:creationId xmlns:a16="http://schemas.microsoft.com/office/drawing/2014/main" id="{7A06B08A-1FB4-75E6-EDCE-0211490DD228}"/>
              </a:ext>
            </a:extLst>
          </p:cNvPr>
          <p:cNvSpPr txBox="1"/>
          <p:nvPr/>
        </p:nvSpPr>
        <p:spPr>
          <a:xfrm>
            <a:off x="8818664" y="1588588"/>
            <a:ext cx="1593450"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Population Ageing</a:t>
            </a:r>
          </a:p>
        </p:txBody>
      </p:sp>
      <p:sp>
        <p:nvSpPr>
          <p:cNvPr id="67" name="Rectangle 66">
            <a:extLst>
              <a:ext uri="{FF2B5EF4-FFF2-40B4-BE49-F238E27FC236}">
                <a16:creationId xmlns:a16="http://schemas.microsoft.com/office/drawing/2014/main" id="{5107D111-0A44-0EBA-47DA-641B0ED500CC}"/>
              </a:ext>
            </a:extLst>
          </p:cNvPr>
          <p:cNvSpPr/>
          <p:nvPr/>
        </p:nvSpPr>
        <p:spPr>
          <a:xfrm>
            <a:off x="8458454" y="1970650"/>
            <a:ext cx="328765" cy="253605"/>
          </a:xfrm>
          <a:prstGeom prst="rect">
            <a:avLst/>
          </a:prstGeom>
          <a:pattFill prst="solidDmnd">
            <a:fgClr>
              <a:schemeClr val="accent6">
                <a:lumMod val="40000"/>
                <a:lumOff val="6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8" name="TextBox 67">
            <a:extLst>
              <a:ext uri="{FF2B5EF4-FFF2-40B4-BE49-F238E27FC236}">
                <a16:creationId xmlns:a16="http://schemas.microsoft.com/office/drawing/2014/main" id="{DBCFE83F-87ED-052B-AFDE-922C2992EE19}"/>
              </a:ext>
            </a:extLst>
          </p:cNvPr>
          <p:cNvSpPr txBox="1"/>
          <p:nvPr/>
        </p:nvSpPr>
        <p:spPr>
          <a:xfrm>
            <a:off x="8818664" y="1942146"/>
            <a:ext cx="1659365"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Population Growth</a:t>
            </a:r>
          </a:p>
        </p:txBody>
      </p:sp>
      <p:sp>
        <p:nvSpPr>
          <p:cNvPr id="70" name="Rectangle 69">
            <a:extLst>
              <a:ext uri="{FF2B5EF4-FFF2-40B4-BE49-F238E27FC236}">
                <a16:creationId xmlns:a16="http://schemas.microsoft.com/office/drawing/2014/main" id="{D2A83866-532B-52C3-1BAB-930966F8434C}"/>
              </a:ext>
            </a:extLst>
          </p:cNvPr>
          <p:cNvSpPr/>
          <p:nvPr/>
        </p:nvSpPr>
        <p:spPr>
          <a:xfrm>
            <a:off x="8458454" y="2311735"/>
            <a:ext cx="328765" cy="253605"/>
          </a:xfrm>
          <a:prstGeom prst="rect">
            <a:avLst/>
          </a:prstGeom>
          <a:pattFill prst="wdUpDiag">
            <a:fgClr>
              <a:schemeClr val="accent5">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1" name="TextBox 70">
            <a:extLst>
              <a:ext uri="{FF2B5EF4-FFF2-40B4-BE49-F238E27FC236}">
                <a16:creationId xmlns:a16="http://schemas.microsoft.com/office/drawing/2014/main" id="{D8161EF1-2AD6-BA64-EEBF-442D0E24D9EB}"/>
              </a:ext>
            </a:extLst>
          </p:cNvPr>
          <p:cNvSpPr txBox="1"/>
          <p:nvPr/>
        </p:nvSpPr>
        <p:spPr>
          <a:xfrm>
            <a:off x="8818664" y="2283231"/>
            <a:ext cx="1176925"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Rate Change</a:t>
            </a:r>
          </a:p>
        </p:txBody>
      </p:sp>
      <p:sp>
        <p:nvSpPr>
          <p:cNvPr id="73" name="Rectangle 72">
            <a:extLst>
              <a:ext uri="{FF2B5EF4-FFF2-40B4-BE49-F238E27FC236}">
                <a16:creationId xmlns:a16="http://schemas.microsoft.com/office/drawing/2014/main" id="{34814338-BB59-B9EA-272E-4D9BA1E265E4}"/>
              </a:ext>
            </a:extLst>
          </p:cNvPr>
          <p:cNvSpPr/>
          <p:nvPr/>
        </p:nvSpPr>
        <p:spPr>
          <a:xfrm>
            <a:off x="1875690" y="1896708"/>
            <a:ext cx="328765" cy="25360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4" name="TextBox 73">
            <a:extLst>
              <a:ext uri="{FF2B5EF4-FFF2-40B4-BE49-F238E27FC236}">
                <a16:creationId xmlns:a16="http://schemas.microsoft.com/office/drawing/2014/main" id="{1E8EFC55-C184-5EB2-856B-A9E76F28509C}"/>
              </a:ext>
            </a:extLst>
          </p:cNvPr>
          <p:cNvSpPr txBox="1"/>
          <p:nvPr/>
        </p:nvSpPr>
        <p:spPr>
          <a:xfrm>
            <a:off x="2247737" y="1867323"/>
            <a:ext cx="2215671"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Incidence / Mortality Case</a:t>
            </a:r>
          </a:p>
        </p:txBody>
      </p:sp>
      <p:sp>
        <p:nvSpPr>
          <p:cNvPr id="76" name="TextBox 75">
            <a:extLst>
              <a:ext uri="{FF2B5EF4-FFF2-40B4-BE49-F238E27FC236}">
                <a16:creationId xmlns:a16="http://schemas.microsoft.com/office/drawing/2014/main" id="{5E84CFB8-ED08-B07D-2914-DD1193B976CC}"/>
              </a:ext>
            </a:extLst>
          </p:cNvPr>
          <p:cNvSpPr txBox="1"/>
          <p:nvPr/>
        </p:nvSpPr>
        <p:spPr>
          <a:xfrm>
            <a:off x="678691" y="5389323"/>
            <a:ext cx="11306244" cy="400110"/>
          </a:xfrm>
          <a:prstGeom prst="rect">
            <a:avLst/>
          </a:prstGeom>
          <a:noFill/>
        </p:spPr>
        <p:txBody>
          <a:bodyPr wrap="square">
            <a:spAutoFit/>
          </a:bodyPr>
          <a:lstStyle/>
          <a:p>
            <a:pPr algn="ctr"/>
            <a:r>
              <a:rPr lang="en-KR" sz="2000" b="1" dirty="0">
                <a:latin typeface="Times New Roman" panose="02020603050405020304" pitchFamily="18" charset="0"/>
                <a:cs typeface="Times New Roman" panose="02020603050405020304" pitchFamily="18" charset="0"/>
              </a:rPr>
              <a:t>See how </a:t>
            </a:r>
            <a:r>
              <a:rPr lang="en-KR" sz="2000" b="1" u="sng" dirty="0">
                <a:solidFill>
                  <a:srgbClr val="1F3764"/>
                </a:solidFill>
                <a:latin typeface="Times New Roman" panose="02020603050405020304" pitchFamily="18" charset="0"/>
                <a:cs typeface="Times New Roman" panose="02020603050405020304" pitchFamily="18" charset="0"/>
              </a:rPr>
              <a:t>each factor </a:t>
            </a:r>
            <a:r>
              <a:rPr lang="en-US" altLang="ko-KR" sz="2000" b="1" u="sng" dirty="0">
                <a:solidFill>
                  <a:srgbClr val="1F3764"/>
                </a:solidFill>
                <a:latin typeface="Times New Roman" panose="02020603050405020304" pitchFamily="18" charset="0"/>
                <a:cs typeface="Times New Roman" panose="02020603050405020304" pitchFamily="18" charset="0"/>
              </a:rPr>
              <a:t>contribute</a:t>
            </a:r>
            <a:r>
              <a:rPr lang="en-KR" sz="2000" b="1" u="sng" dirty="0">
                <a:solidFill>
                  <a:srgbClr val="1F3764"/>
                </a:solidFill>
                <a:latin typeface="Times New Roman" panose="02020603050405020304" pitchFamily="18" charset="0"/>
                <a:cs typeface="Times New Roman" panose="02020603050405020304" pitchFamily="18" charset="0"/>
              </a:rPr>
              <a:t>d to the increase in incidence or deaths </a:t>
            </a:r>
            <a:r>
              <a:rPr lang="en-KR" sz="2000" b="1" dirty="0">
                <a:latin typeface="Times New Roman" panose="02020603050405020304" pitchFamily="18" charset="0"/>
                <a:cs typeface="Times New Roman" panose="02020603050405020304" pitchFamily="18" charset="0"/>
              </a:rPr>
              <a:t>compared to the referecne year</a:t>
            </a:r>
          </a:p>
        </p:txBody>
      </p:sp>
      <p:pic>
        <p:nvPicPr>
          <p:cNvPr id="78" name="Picture 77" descr="Logo&#10;&#10;Description automatically generated">
            <a:extLst>
              <a:ext uri="{FF2B5EF4-FFF2-40B4-BE49-F238E27FC236}">
                <a16:creationId xmlns:a16="http://schemas.microsoft.com/office/drawing/2014/main" id="{993C5469-6184-EC32-5872-AA90DF6AF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202499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5AD438CC-4F5D-19DC-E680-07B3DCE3E684}"/>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6F3AAF77-10A9-C180-2325-F8D6CD4E1092}"/>
              </a:ext>
            </a:extLst>
          </p:cNvPr>
          <p:cNvGrpSpPr/>
          <p:nvPr/>
        </p:nvGrpSpPr>
        <p:grpSpPr>
          <a:xfrm>
            <a:off x="461838" y="1467344"/>
            <a:ext cx="5970744" cy="4625007"/>
            <a:chOff x="716667" y="590024"/>
            <a:chExt cx="6434600" cy="5328548"/>
          </a:xfrm>
        </p:grpSpPr>
        <p:pic>
          <p:nvPicPr>
            <p:cNvPr id="15" name="Picture 14" descr="Table&#10;&#10;Description automatically generated">
              <a:extLst>
                <a:ext uri="{FF2B5EF4-FFF2-40B4-BE49-F238E27FC236}">
                  <a16:creationId xmlns:a16="http://schemas.microsoft.com/office/drawing/2014/main" id="{4F16F1B7-0244-6567-1747-A7229E4A8845}"/>
                </a:ext>
              </a:extLst>
            </p:cNvPr>
            <p:cNvPicPr>
              <a:picLocks noChangeAspect="1"/>
            </p:cNvPicPr>
            <p:nvPr/>
          </p:nvPicPr>
          <p:blipFill rotWithShape="1">
            <a:blip r:embed="rId3"/>
            <a:srcRect b="18879"/>
            <a:stretch/>
          </p:blipFill>
          <p:spPr>
            <a:xfrm>
              <a:off x="742814" y="590024"/>
              <a:ext cx="6333297" cy="2386575"/>
            </a:xfrm>
            <a:prstGeom prst="rect">
              <a:avLst/>
            </a:prstGeom>
          </p:spPr>
        </p:pic>
        <p:pic>
          <p:nvPicPr>
            <p:cNvPr id="17" name="Picture 16" descr="Table&#10;&#10;Description automatically generated">
              <a:extLst>
                <a:ext uri="{FF2B5EF4-FFF2-40B4-BE49-F238E27FC236}">
                  <a16:creationId xmlns:a16="http://schemas.microsoft.com/office/drawing/2014/main" id="{D9CF2989-D30C-82CF-F1A6-3CAAF9741CAC}"/>
                </a:ext>
              </a:extLst>
            </p:cNvPr>
            <p:cNvPicPr>
              <a:picLocks noChangeAspect="1"/>
            </p:cNvPicPr>
            <p:nvPr/>
          </p:nvPicPr>
          <p:blipFill>
            <a:blip r:embed="rId4"/>
            <a:stretch>
              <a:fillRect/>
            </a:stretch>
          </p:blipFill>
          <p:spPr>
            <a:xfrm>
              <a:off x="716667" y="2976599"/>
              <a:ext cx="6434600" cy="2941973"/>
            </a:xfrm>
            <a:prstGeom prst="rect">
              <a:avLst/>
            </a:prstGeom>
          </p:spPr>
        </p:pic>
      </p:grpSp>
      <p:sp>
        <p:nvSpPr>
          <p:cNvPr id="19" name="TextBox 18">
            <a:extLst>
              <a:ext uri="{FF2B5EF4-FFF2-40B4-BE49-F238E27FC236}">
                <a16:creationId xmlns:a16="http://schemas.microsoft.com/office/drawing/2014/main" id="{B0F05AC2-600B-45B3-B719-87EA0DECA3FB}"/>
              </a:ext>
            </a:extLst>
          </p:cNvPr>
          <p:cNvSpPr txBox="1"/>
          <p:nvPr/>
        </p:nvSpPr>
        <p:spPr>
          <a:xfrm>
            <a:off x="3310239" y="102444"/>
            <a:ext cx="5867953" cy="477054"/>
          </a:xfrm>
          <a:prstGeom prst="rect">
            <a:avLst/>
          </a:prstGeom>
          <a:noFill/>
        </p:spPr>
        <p:txBody>
          <a:bodyPr wrap="none" rtlCol="0">
            <a:spAutoFit/>
          </a:bodyPr>
          <a:lstStyle/>
          <a:p>
            <a:r>
              <a:rPr lang="en-KR" sz="2500" b="1" dirty="0">
                <a:solidFill>
                  <a:schemeClr val="bg1"/>
                </a:solidFill>
                <a:latin typeface="Times New Roman" panose="02020603050405020304" pitchFamily="18" charset="0"/>
                <a:cs typeface="Times New Roman" panose="02020603050405020304" pitchFamily="18" charset="0"/>
              </a:rPr>
              <a:t>Result I: Selection ageing-related cancer</a:t>
            </a:r>
          </a:p>
        </p:txBody>
      </p:sp>
      <p:pic>
        <p:nvPicPr>
          <p:cNvPr id="27" name="Picture 26" descr="Logo&#10;&#10;Description automatically generated">
            <a:extLst>
              <a:ext uri="{FF2B5EF4-FFF2-40B4-BE49-F238E27FC236}">
                <a16:creationId xmlns:a16="http://schemas.microsoft.com/office/drawing/2014/main" id="{9D571FF4-51BD-93F1-5ABC-10F2607D79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22" name="TextBox 21">
            <a:extLst>
              <a:ext uri="{FF2B5EF4-FFF2-40B4-BE49-F238E27FC236}">
                <a16:creationId xmlns:a16="http://schemas.microsoft.com/office/drawing/2014/main" id="{F25D18C8-5862-2C5D-F1FC-C40287A8A963}"/>
              </a:ext>
            </a:extLst>
          </p:cNvPr>
          <p:cNvSpPr txBox="1"/>
          <p:nvPr/>
        </p:nvSpPr>
        <p:spPr>
          <a:xfrm>
            <a:off x="512436" y="863412"/>
            <a:ext cx="5769727" cy="523220"/>
          </a:xfrm>
          <a:prstGeom prst="rect">
            <a:avLst/>
          </a:prstGeom>
          <a:noFill/>
        </p:spPr>
        <p:txBody>
          <a:bodyPr wrap="square">
            <a:spAutoFit/>
          </a:bodyPr>
          <a:lstStyle/>
          <a:p>
            <a:r>
              <a:rPr lang="en-KR" sz="1400" b="1" kern="0" dirty="0">
                <a:effectLst/>
                <a:latin typeface="Times New Roman" panose="02020603050405020304" pitchFamily="18" charset="0"/>
                <a:ea typeface="Times New Roman" panose="02020603050405020304" pitchFamily="18" charset="0"/>
              </a:rPr>
              <a:t>Cancer selection for the model projection with adjustment on ageing population in incidence/mortality by sex.</a:t>
            </a:r>
            <a:r>
              <a:rPr lang="en-KR" sz="1400" dirty="0">
                <a:effectLst/>
              </a:rPr>
              <a:t>  </a:t>
            </a:r>
            <a:r>
              <a:rPr lang="en-KR" sz="1400" b="1" dirty="0">
                <a:effectLst/>
              </a:rPr>
              <a:t>** </a:t>
            </a:r>
            <a:r>
              <a:rPr lang="en-KR" sz="1400" b="1" dirty="0">
                <a:effectLst/>
                <a:latin typeface="Times New Roman" panose="02020603050405020304" pitchFamily="18" charset="0"/>
                <a:cs typeface="Times New Roman" panose="02020603050405020304" pitchFamily="18" charset="0"/>
              </a:rPr>
              <a:t>Male (Female) **</a:t>
            </a:r>
            <a:endParaRPr lang="en-KR" sz="1400" b="1"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9E11D9F5-7A28-F4C5-4A82-CB3CC0537E5D}"/>
              </a:ext>
            </a:extLst>
          </p:cNvPr>
          <p:cNvSpPr txBox="1"/>
          <p:nvPr/>
        </p:nvSpPr>
        <p:spPr>
          <a:xfrm>
            <a:off x="6602027" y="1904886"/>
            <a:ext cx="5544267" cy="3493264"/>
          </a:xfrm>
          <a:prstGeom prst="rect">
            <a:avLst/>
          </a:prstGeom>
          <a:noFill/>
        </p:spPr>
        <p:txBody>
          <a:bodyPr wrap="square">
            <a:spAutoFit/>
          </a:bodyPr>
          <a:lstStyle/>
          <a:p>
            <a:r>
              <a:rPr lang="en-GB" sz="1700" b="0" i="0" u="none" strike="noStrike" dirty="0">
                <a:solidFill>
                  <a:srgbClr val="000000"/>
                </a:solidFill>
                <a:effectLst/>
                <a:latin typeface="Times New Roman" panose="02020603050405020304" pitchFamily="18" charset="0"/>
                <a:cs typeface="Times New Roman" panose="02020603050405020304" pitchFamily="18" charset="0"/>
              </a:rPr>
              <a:t>1</a:t>
            </a:r>
            <a:r>
              <a:rPr lang="en-GB" sz="1700" b="1" i="0" u="none" strike="noStrike" dirty="0">
                <a:solidFill>
                  <a:srgbClr val="000000"/>
                </a:solidFill>
                <a:effectLst/>
                <a:latin typeface="Times New Roman" panose="02020603050405020304" pitchFamily="18" charset="0"/>
                <a:cs typeface="Times New Roman" panose="02020603050405020304" pitchFamily="18" charset="0"/>
              </a:rPr>
              <a:t>) For men</a:t>
            </a:r>
            <a:r>
              <a:rPr lang="en-GB" sz="1700" b="0" i="0" u="none" strike="noStrike" dirty="0">
                <a:solidFill>
                  <a:srgbClr val="000000"/>
                </a:solidFill>
                <a:effectLst/>
                <a:latin typeface="Times New Roman" panose="02020603050405020304" pitchFamily="18" charset="0"/>
                <a:cs typeface="Times New Roman" panose="02020603050405020304" pitchFamily="18" charset="0"/>
              </a:rPr>
              <a:t>, cancer of the </a:t>
            </a:r>
            <a:r>
              <a:rPr lang="en-GB" sz="1700" b="0" i="0" u="none" strike="noStrike" dirty="0" err="1">
                <a:solidFill>
                  <a:srgbClr val="000000"/>
                </a:solidFill>
                <a:effectLst/>
                <a:latin typeface="Times New Roman" panose="02020603050405020304" pitchFamily="18" charset="0"/>
                <a:cs typeface="Times New Roman" panose="02020603050405020304" pitchFamily="18" charset="0"/>
              </a:rPr>
              <a:t>esophagus</a:t>
            </a:r>
            <a:r>
              <a:rPr lang="en-GB" sz="1700" b="0" i="0" u="none" strike="noStrike" dirty="0">
                <a:solidFill>
                  <a:srgbClr val="000000"/>
                </a:solidFill>
                <a:effectLst/>
                <a:latin typeface="Times New Roman" panose="02020603050405020304" pitchFamily="18" charset="0"/>
                <a:cs typeface="Times New Roman" panose="02020603050405020304" pitchFamily="18" charset="0"/>
              </a:rPr>
              <a:t> and urinary system were specifically included (excluding bladder cancer from mortality)</a:t>
            </a:r>
            <a:br>
              <a:rPr lang="en-GB" sz="1700" dirty="0">
                <a:latin typeface="Times New Roman" panose="02020603050405020304" pitchFamily="18" charset="0"/>
                <a:cs typeface="Times New Roman" panose="02020603050405020304" pitchFamily="18" charset="0"/>
              </a:rPr>
            </a:br>
            <a:br>
              <a:rPr lang="en-GB" sz="1700" dirty="0">
                <a:latin typeface="Times New Roman" panose="02020603050405020304" pitchFamily="18" charset="0"/>
                <a:cs typeface="Times New Roman" panose="02020603050405020304" pitchFamily="18" charset="0"/>
              </a:rPr>
            </a:br>
            <a:r>
              <a:rPr lang="en-GB" sz="1700" b="0" i="0" u="none" strike="noStrike" dirty="0">
                <a:solidFill>
                  <a:srgbClr val="000000"/>
                </a:solidFill>
                <a:effectLst/>
                <a:latin typeface="Times New Roman" panose="02020603050405020304" pitchFamily="18" charset="0"/>
                <a:cs typeface="Times New Roman" panose="02020603050405020304" pitchFamily="18" charset="0"/>
              </a:rPr>
              <a:t>2) </a:t>
            </a:r>
            <a:r>
              <a:rPr lang="en-GB" sz="1700" b="1" i="0" u="none" strike="noStrike" dirty="0">
                <a:solidFill>
                  <a:srgbClr val="000000"/>
                </a:solidFill>
                <a:effectLst/>
                <a:latin typeface="Times New Roman" panose="02020603050405020304" pitchFamily="18" charset="0"/>
                <a:cs typeface="Times New Roman" panose="02020603050405020304" pitchFamily="18" charset="0"/>
              </a:rPr>
              <a:t>For women</a:t>
            </a:r>
            <a:r>
              <a:rPr lang="en-GB" sz="1700" b="0" i="0" u="none" strike="noStrike" dirty="0">
                <a:solidFill>
                  <a:srgbClr val="000000"/>
                </a:solidFill>
                <a:effectLst/>
                <a:latin typeface="Times New Roman" panose="02020603050405020304" pitchFamily="18" charset="0"/>
                <a:cs typeface="Times New Roman" panose="02020603050405020304" pitchFamily="18" charset="0"/>
              </a:rPr>
              <a:t>, female-specific can cancer were not included (cervix excluded from mortality)</a:t>
            </a:r>
            <a:br>
              <a:rPr lang="en-GB" sz="1700" dirty="0">
                <a:latin typeface="Times New Roman" panose="02020603050405020304" pitchFamily="18" charset="0"/>
                <a:cs typeface="Times New Roman" panose="02020603050405020304" pitchFamily="18" charset="0"/>
              </a:rPr>
            </a:br>
            <a:br>
              <a:rPr lang="en-GB" sz="1700" dirty="0">
                <a:latin typeface="Times New Roman" panose="02020603050405020304" pitchFamily="18" charset="0"/>
                <a:cs typeface="Times New Roman" panose="02020603050405020304" pitchFamily="18" charset="0"/>
              </a:rPr>
            </a:br>
            <a:r>
              <a:rPr lang="en-GB" sz="1700" b="0" i="0" u="none" strike="noStrike" dirty="0">
                <a:solidFill>
                  <a:srgbClr val="000000"/>
                </a:solidFill>
                <a:effectLst/>
                <a:latin typeface="Times New Roman" panose="02020603050405020304" pitchFamily="18" charset="0"/>
                <a:cs typeface="Times New Roman" panose="02020603050405020304" pitchFamily="18" charset="0"/>
              </a:rPr>
              <a:t>3) All cancers of the stomach, liver, colorectal, pancreas, and lung, which are considered major cancers for previous studies, were included</a:t>
            </a:r>
            <a:br>
              <a:rPr lang="en-GB" sz="1700" dirty="0">
                <a:latin typeface="Times New Roman" panose="02020603050405020304" pitchFamily="18" charset="0"/>
                <a:cs typeface="Times New Roman" panose="02020603050405020304" pitchFamily="18" charset="0"/>
              </a:rPr>
            </a:br>
            <a:br>
              <a:rPr lang="en-GB" sz="1700" dirty="0">
                <a:latin typeface="Times New Roman" panose="02020603050405020304" pitchFamily="18" charset="0"/>
                <a:cs typeface="Times New Roman" panose="02020603050405020304" pitchFamily="18" charset="0"/>
              </a:rPr>
            </a:br>
            <a:r>
              <a:rPr lang="en-GB" sz="1700" b="0" i="0" u="none" strike="noStrike" dirty="0">
                <a:solidFill>
                  <a:srgbClr val="000000"/>
                </a:solidFill>
                <a:effectLst/>
                <a:latin typeface="Times New Roman" panose="02020603050405020304" pitchFamily="18" charset="0"/>
                <a:cs typeface="Times New Roman" panose="02020603050405020304" pitchFamily="18" charset="0"/>
              </a:rPr>
              <a:t>4) Gallbladder cancer was significant in all sex for incidence only</a:t>
            </a:r>
            <a:endParaRPr lang="en-KR"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0858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8504CB2-09FB-5CDE-E104-14166E9C5679}"/>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2EAD684-9356-1179-8F82-C09108816144}"/>
              </a:ext>
            </a:extLst>
          </p:cNvPr>
          <p:cNvSpPr txBox="1"/>
          <p:nvPr/>
        </p:nvSpPr>
        <p:spPr>
          <a:xfrm>
            <a:off x="3277324" y="102444"/>
            <a:ext cx="5885650" cy="477054"/>
          </a:xfrm>
          <a:prstGeom prst="rect">
            <a:avLst/>
          </a:prstGeom>
          <a:noFill/>
        </p:spPr>
        <p:txBody>
          <a:bodyPr wrap="none" rtlCol="0">
            <a:spAutoFit/>
          </a:bodyPr>
          <a:lstStyle/>
          <a:p>
            <a:r>
              <a:rPr lang="en-KR" sz="2500" b="1" dirty="0">
                <a:solidFill>
                  <a:schemeClr val="bg1"/>
                </a:solidFill>
                <a:latin typeface="Times New Roman" panose="02020603050405020304" pitchFamily="18" charset="0"/>
                <a:cs typeface="Times New Roman" panose="02020603050405020304" pitchFamily="18" charset="0"/>
              </a:rPr>
              <a:t>Result I: Validation ageing-related cancer</a:t>
            </a:r>
          </a:p>
        </p:txBody>
      </p:sp>
      <p:sp>
        <p:nvSpPr>
          <p:cNvPr id="22" name="TextBox 21">
            <a:extLst>
              <a:ext uri="{FF2B5EF4-FFF2-40B4-BE49-F238E27FC236}">
                <a16:creationId xmlns:a16="http://schemas.microsoft.com/office/drawing/2014/main" id="{AEF078B7-3767-BBFB-CFF3-EA8C387E6203}"/>
              </a:ext>
            </a:extLst>
          </p:cNvPr>
          <p:cNvSpPr txBox="1"/>
          <p:nvPr/>
        </p:nvSpPr>
        <p:spPr>
          <a:xfrm rot="16200000">
            <a:off x="-108957" y="2905722"/>
            <a:ext cx="3049553" cy="369332"/>
          </a:xfrm>
          <a:prstGeom prst="rect">
            <a:avLst/>
          </a:prstGeom>
          <a:noFill/>
        </p:spPr>
        <p:txBody>
          <a:bodyPr wrap="none" rtlCol="0">
            <a:spAutoFit/>
          </a:bodyPr>
          <a:lstStyle/>
          <a:p>
            <a:r>
              <a:rPr lang="en-KR" b="1" dirty="0"/>
              <a:t>[ Age-Period-Cohort Analysis ]</a:t>
            </a:r>
          </a:p>
        </p:txBody>
      </p:sp>
      <p:sp>
        <p:nvSpPr>
          <p:cNvPr id="23" name="TextBox 22">
            <a:extLst>
              <a:ext uri="{FF2B5EF4-FFF2-40B4-BE49-F238E27FC236}">
                <a16:creationId xmlns:a16="http://schemas.microsoft.com/office/drawing/2014/main" id="{47714595-A669-65B6-99FA-0C8945BAFCD4}"/>
              </a:ext>
            </a:extLst>
          </p:cNvPr>
          <p:cNvSpPr txBox="1"/>
          <p:nvPr/>
        </p:nvSpPr>
        <p:spPr>
          <a:xfrm rot="16200000">
            <a:off x="5857241" y="2843965"/>
            <a:ext cx="2665089" cy="369332"/>
          </a:xfrm>
          <a:prstGeom prst="rect">
            <a:avLst/>
          </a:prstGeom>
          <a:noFill/>
        </p:spPr>
        <p:txBody>
          <a:bodyPr wrap="none" rtlCol="0">
            <a:spAutoFit/>
          </a:bodyPr>
          <a:lstStyle/>
          <a:p>
            <a:r>
              <a:rPr lang="en-KR" b="1" dirty="0"/>
              <a:t>[ </a:t>
            </a:r>
            <a:r>
              <a:rPr lang="en-US" b="1" dirty="0"/>
              <a:t>Decomposition Analysis</a:t>
            </a:r>
            <a:r>
              <a:rPr lang="en-KR" b="1" dirty="0"/>
              <a:t>]</a:t>
            </a:r>
          </a:p>
        </p:txBody>
      </p:sp>
      <p:sp>
        <p:nvSpPr>
          <p:cNvPr id="26" name="TextBox 25">
            <a:extLst>
              <a:ext uri="{FF2B5EF4-FFF2-40B4-BE49-F238E27FC236}">
                <a16:creationId xmlns:a16="http://schemas.microsoft.com/office/drawing/2014/main" id="{CDAFA360-FDA8-11BA-9649-ACB11A33B4E3}"/>
              </a:ext>
            </a:extLst>
          </p:cNvPr>
          <p:cNvSpPr txBox="1"/>
          <p:nvPr/>
        </p:nvSpPr>
        <p:spPr>
          <a:xfrm>
            <a:off x="7663100" y="5015909"/>
            <a:ext cx="3640951" cy="854080"/>
          </a:xfrm>
          <a:prstGeom prst="rect">
            <a:avLst/>
          </a:prstGeom>
          <a:noFill/>
        </p:spPr>
        <p:txBody>
          <a:bodyPr wrap="square">
            <a:spAutoFit/>
          </a:bodyPr>
          <a:lstStyle/>
          <a:p>
            <a:r>
              <a:rPr lang="en-GB" sz="1650" b="1" dirty="0">
                <a:solidFill>
                  <a:srgbClr val="1F3764"/>
                </a:solidFill>
                <a:latin typeface="Times New Roman" panose="02020603050405020304" pitchFamily="18" charset="0"/>
                <a:cs typeface="Times New Roman" panose="02020603050405020304" pitchFamily="18" charset="0"/>
              </a:rPr>
              <a:t>The increase in </a:t>
            </a:r>
            <a:r>
              <a:rPr lang="en-US" sz="1650" b="1" dirty="0">
                <a:solidFill>
                  <a:srgbClr val="1F3764"/>
                </a:solidFill>
                <a:latin typeface="Times New Roman" panose="02020603050405020304" pitchFamily="18" charset="0"/>
                <a:cs typeface="Times New Roman" panose="02020603050405020304" pitchFamily="18" charset="0"/>
              </a:rPr>
              <a:t>ageing is </a:t>
            </a:r>
            <a:r>
              <a:rPr lang="en-GB" sz="1650" b="1" dirty="0">
                <a:solidFill>
                  <a:srgbClr val="1F3764"/>
                </a:solidFill>
                <a:latin typeface="Times New Roman" panose="02020603050405020304" pitchFamily="18" charset="0"/>
                <a:cs typeface="Times New Roman" panose="02020603050405020304" pitchFamily="18" charset="0"/>
              </a:rPr>
              <a:t>accounted for of all cases or deaths by sex as major factor.</a:t>
            </a:r>
            <a:endParaRPr lang="en-KR" sz="1650" b="1" dirty="0">
              <a:solidFill>
                <a:srgbClr val="1F3764"/>
              </a:solidFill>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B7DD91E5-E299-BAB2-2E58-05300E35CB99}"/>
              </a:ext>
            </a:extLst>
          </p:cNvPr>
          <p:cNvGrpSpPr/>
          <p:nvPr/>
        </p:nvGrpSpPr>
        <p:grpSpPr>
          <a:xfrm>
            <a:off x="2305138" y="830004"/>
            <a:ext cx="3342963" cy="3950438"/>
            <a:chOff x="2144641" y="1307042"/>
            <a:chExt cx="2990350" cy="3533749"/>
          </a:xfrm>
        </p:grpSpPr>
        <p:pic>
          <p:nvPicPr>
            <p:cNvPr id="34" name="Picture 33" descr="Diagram&#10;&#10;Description automatically generated with medium confidence">
              <a:extLst>
                <a:ext uri="{FF2B5EF4-FFF2-40B4-BE49-F238E27FC236}">
                  <a16:creationId xmlns:a16="http://schemas.microsoft.com/office/drawing/2014/main" id="{DEFDA606-36C4-5BC2-64A3-ACFF92EFB213}"/>
                </a:ext>
              </a:extLst>
            </p:cNvPr>
            <p:cNvPicPr>
              <a:picLocks noChangeAspect="1"/>
            </p:cNvPicPr>
            <p:nvPr/>
          </p:nvPicPr>
          <p:blipFill>
            <a:blip r:embed="rId3"/>
            <a:stretch>
              <a:fillRect/>
            </a:stretch>
          </p:blipFill>
          <p:spPr>
            <a:xfrm>
              <a:off x="2902933" y="1307042"/>
              <a:ext cx="2232058" cy="3140453"/>
            </a:xfrm>
            <a:prstGeom prst="rect">
              <a:avLst/>
            </a:prstGeom>
            <a:ln w="19050">
              <a:solidFill>
                <a:schemeClr val="tx1"/>
              </a:solidFill>
            </a:ln>
          </p:spPr>
        </p:pic>
        <p:pic>
          <p:nvPicPr>
            <p:cNvPr id="32" name="Picture 31" descr="Diagram&#10;&#10;Description automatically generated">
              <a:extLst>
                <a:ext uri="{FF2B5EF4-FFF2-40B4-BE49-F238E27FC236}">
                  <a16:creationId xmlns:a16="http://schemas.microsoft.com/office/drawing/2014/main" id="{669EE9F1-7F9A-E796-8F25-1EE2F87415DC}"/>
                </a:ext>
              </a:extLst>
            </p:cNvPr>
            <p:cNvPicPr>
              <a:picLocks noChangeAspect="1"/>
            </p:cNvPicPr>
            <p:nvPr/>
          </p:nvPicPr>
          <p:blipFill>
            <a:blip r:embed="rId4"/>
            <a:stretch>
              <a:fillRect/>
            </a:stretch>
          </p:blipFill>
          <p:spPr>
            <a:xfrm>
              <a:off x="2581435" y="1460642"/>
              <a:ext cx="2140987" cy="3140453"/>
            </a:xfrm>
            <a:prstGeom prst="rect">
              <a:avLst/>
            </a:prstGeom>
            <a:ln w="19050">
              <a:solidFill>
                <a:schemeClr val="tx1"/>
              </a:solidFill>
            </a:ln>
          </p:spPr>
        </p:pic>
        <p:pic>
          <p:nvPicPr>
            <p:cNvPr id="28" name="Picture 27" descr="Diagram&#10;&#10;Description automatically generated">
              <a:extLst>
                <a:ext uri="{FF2B5EF4-FFF2-40B4-BE49-F238E27FC236}">
                  <a16:creationId xmlns:a16="http://schemas.microsoft.com/office/drawing/2014/main" id="{88C4EEBE-DEF6-D9F8-BCD6-77E92C434CC5}"/>
                </a:ext>
              </a:extLst>
            </p:cNvPr>
            <p:cNvPicPr>
              <a:picLocks noChangeAspect="1"/>
            </p:cNvPicPr>
            <p:nvPr/>
          </p:nvPicPr>
          <p:blipFill>
            <a:blip r:embed="rId5"/>
            <a:stretch>
              <a:fillRect/>
            </a:stretch>
          </p:blipFill>
          <p:spPr>
            <a:xfrm>
              <a:off x="2144641" y="1641648"/>
              <a:ext cx="2280024" cy="3199143"/>
            </a:xfrm>
            <a:prstGeom prst="rect">
              <a:avLst/>
            </a:prstGeom>
            <a:ln w="19050">
              <a:solidFill>
                <a:schemeClr val="tx1"/>
              </a:solidFill>
            </a:ln>
          </p:spPr>
        </p:pic>
      </p:grpSp>
      <p:sp>
        <p:nvSpPr>
          <p:cNvPr id="25" name="TextBox 24">
            <a:extLst>
              <a:ext uri="{FF2B5EF4-FFF2-40B4-BE49-F238E27FC236}">
                <a16:creationId xmlns:a16="http://schemas.microsoft.com/office/drawing/2014/main" id="{BA6C68FA-71F2-DC84-6E50-8A0DA53A9E8C}"/>
              </a:ext>
            </a:extLst>
          </p:cNvPr>
          <p:cNvSpPr txBox="1"/>
          <p:nvPr/>
        </p:nvSpPr>
        <p:spPr>
          <a:xfrm>
            <a:off x="1792989" y="4903867"/>
            <a:ext cx="3640951" cy="1107996"/>
          </a:xfrm>
          <a:prstGeom prst="rect">
            <a:avLst/>
          </a:prstGeom>
          <a:noFill/>
        </p:spPr>
        <p:txBody>
          <a:bodyPr wrap="square">
            <a:spAutoFit/>
          </a:bodyPr>
          <a:lstStyle/>
          <a:p>
            <a:pPr algn="just"/>
            <a:r>
              <a:rPr lang="en-KR" sz="1650" b="1" dirty="0">
                <a:solidFill>
                  <a:srgbClr val="1F3764"/>
                </a:solidFill>
                <a:latin typeface="Times New Roman" panose="02020603050405020304" pitchFamily="18" charset="0"/>
                <a:cs typeface="Times New Roman" panose="02020603050405020304" pitchFamily="18" charset="0"/>
              </a:rPr>
              <a:t>Incidence and mortality rates were higher in older age groups, with increasing or constant trends over time in terms of age and cohort.</a:t>
            </a:r>
          </a:p>
        </p:txBody>
      </p:sp>
      <p:grpSp>
        <p:nvGrpSpPr>
          <p:cNvPr id="66" name="Group 65">
            <a:extLst>
              <a:ext uri="{FF2B5EF4-FFF2-40B4-BE49-F238E27FC236}">
                <a16:creationId xmlns:a16="http://schemas.microsoft.com/office/drawing/2014/main" id="{423BFBFF-D725-D35B-4242-AF137F959187}"/>
              </a:ext>
            </a:extLst>
          </p:cNvPr>
          <p:cNvGrpSpPr/>
          <p:nvPr/>
        </p:nvGrpSpPr>
        <p:grpSpPr>
          <a:xfrm>
            <a:off x="7879011" y="801257"/>
            <a:ext cx="3565839" cy="4099033"/>
            <a:chOff x="7879011" y="661557"/>
            <a:chExt cx="3565839" cy="4099033"/>
          </a:xfrm>
        </p:grpSpPr>
        <p:pic>
          <p:nvPicPr>
            <p:cNvPr id="37" name="Picture 36" descr="Diagram&#10;&#10;Description automatically generated with low confidence">
              <a:extLst>
                <a:ext uri="{FF2B5EF4-FFF2-40B4-BE49-F238E27FC236}">
                  <a16:creationId xmlns:a16="http://schemas.microsoft.com/office/drawing/2014/main" id="{4F608F62-4045-7BBB-2E4B-6916917757F8}"/>
                </a:ext>
              </a:extLst>
            </p:cNvPr>
            <p:cNvPicPr>
              <a:picLocks noChangeAspect="1"/>
            </p:cNvPicPr>
            <p:nvPr/>
          </p:nvPicPr>
          <p:blipFill>
            <a:blip r:embed="rId6"/>
            <a:stretch>
              <a:fillRect/>
            </a:stretch>
          </p:blipFill>
          <p:spPr>
            <a:xfrm>
              <a:off x="8924850" y="661557"/>
              <a:ext cx="2520000" cy="3302794"/>
            </a:xfrm>
            <a:prstGeom prst="rect">
              <a:avLst/>
            </a:prstGeom>
            <a:ln w="19050">
              <a:solidFill>
                <a:schemeClr val="tx1"/>
              </a:solidFill>
            </a:ln>
          </p:spPr>
        </p:pic>
        <p:pic>
          <p:nvPicPr>
            <p:cNvPr id="39" name="Picture 38" descr="Chart&#10;&#10;Description automatically generated with medium confidence">
              <a:extLst>
                <a:ext uri="{FF2B5EF4-FFF2-40B4-BE49-F238E27FC236}">
                  <a16:creationId xmlns:a16="http://schemas.microsoft.com/office/drawing/2014/main" id="{E5A6BF49-DADD-B846-50F9-06E5F7A24A27}"/>
                </a:ext>
              </a:extLst>
            </p:cNvPr>
            <p:cNvPicPr>
              <a:picLocks noChangeAspect="1"/>
            </p:cNvPicPr>
            <p:nvPr/>
          </p:nvPicPr>
          <p:blipFill>
            <a:blip r:embed="rId7"/>
            <a:stretch>
              <a:fillRect/>
            </a:stretch>
          </p:blipFill>
          <p:spPr>
            <a:xfrm>
              <a:off x="8603865" y="848311"/>
              <a:ext cx="2520000" cy="3302794"/>
            </a:xfrm>
            <a:prstGeom prst="rect">
              <a:avLst/>
            </a:prstGeom>
            <a:ln w="19050">
              <a:solidFill>
                <a:schemeClr val="tx1"/>
              </a:solidFill>
            </a:ln>
          </p:spPr>
        </p:pic>
        <p:pic>
          <p:nvPicPr>
            <p:cNvPr id="41" name="Picture 40" descr="Diagram&#10;&#10;Description automatically generated">
              <a:extLst>
                <a:ext uri="{FF2B5EF4-FFF2-40B4-BE49-F238E27FC236}">
                  <a16:creationId xmlns:a16="http://schemas.microsoft.com/office/drawing/2014/main" id="{EEFD4E7A-A531-21E8-4F84-D9E8890DB1A5}"/>
                </a:ext>
              </a:extLst>
            </p:cNvPr>
            <p:cNvPicPr>
              <a:picLocks noChangeAspect="1"/>
            </p:cNvPicPr>
            <p:nvPr/>
          </p:nvPicPr>
          <p:blipFill>
            <a:blip r:embed="rId8"/>
            <a:stretch>
              <a:fillRect/>
            </a:stretch>
          </p:blipFill>
          <p:spPr>
            <a:xfrm>
              <a:off x="8223576" y="1099404"/>
              <a:ext cx="2520000" cy="3279296"/>
            </a:xfrm>
            <a:prstGeom prst="rect">
              <a:avLst/>
            </a:prstGeom>
            <a:ln w="19050">
              <a:solidFill>
                <a:schemeClr val="tx1"/>
              </a:solidFill>
            </a:ln>
          </p:spPr>
        </p:pic>
        <p:pic>
          <p:nvPicPr>
            <p:cNvPr id="43" name="Picture 42" descr="Chart&#10;&#10;Description automatically generated with medium confidence">
              <a:extLst>
                <a:ext uri="{FF2B5EF4-FFF2-40B4-BE49-F238E27FC236}">
                  <a16:creationId xmlns:a16="http://schemas.microsoft.com/office/drawing/2014/main" id="{EFC8D3F0-0307-0A13-3FD6-A40E9E634EFA}"/>
                </a:ext>
              </a:extLst>
            </p:cNvPr>
            <p:cNvPicPr>
              <a:picLocks noChangeAspect="1"/>
            </p:cNvPicPr>
            <p:nvPr/>
          </p:nvPicPr>
          <p:blipFill>
            <a:blip r:embed="rId9"/>
            <a:stretch>
              <a:fillRect/>
            </a:stretch>
          </p:blipFill>
          <p:spPr>
            <a:xfrm>
              <a:off x="7879011" y="1308187"/>
              <a:ext cx="2520000" cy="3452403"/>
            </a:xfrm>
            <a:prstGeom prst="rect">
              <a:avLst/>
            </a:prstGeom>
            <a:ln w="19050">
              <a:solidFill>
                <a:schemeClr val="tx1"/>
              </a:solidFill>
            </a:ln>
          </p:spPr>
        </p:pic>
      </p:grpSp>
      <p:pic>
        <p:nvPicPr>
          <p:cNvPr id="47" name="Picture 46" descr="Diagram&#10;&#10;Description automatically generated">
            <a:extLst>
              <a:ext uri="{FF2B5EF4-FFF2-40B4-BE49-F238E27FC236}">
                <a16:creationId xmlns:a16="http://schemas.microsoft.com/office/drawing/2014/main" id="{38EAE918-77C3-5F58-1661-0FAFC84AED6E}"/>
              </a:ext>
            </a:extLst>
          </p:cNvPr>
          <p:cNvPicPr>
            <a:picLocks noChangeAspect="1"/>
          </p:cNvPicPr>
          <p:nvPr/>
        </p:nvPicPr>
        <p:blipFill>
          <a:blip r:embed="rId10"/>
          <a:stretch>
            <a:fillRect/>
          </a:stretch>
        </p:blipFill>
        <p:spPr>
          <a:xfrm>
            <a:off x="1875115" y="1476670"/>
            <a:ext cx="2300846" cy="3405317"/>
          </a:xfrm>
          <a:prstGeom prst="rect">
            <a:avLst/>
          </a:prstGeom>
          <a:ln w="19050">
            <a:solidFill>
              <a:schemeClr val="tx1"/>
            </a:solidFill>
          </a:ln>
        </p:spPr>
      </p:pic>
      <p:pic>
        <p:nvPicPr>
          <p:cNvPr id="77" name="Picture 76" descr="Logo&#10;&#10;Description automatically generated">
            <a:extLst>
              <a:ext uri="{FF2B5EF4-FFF2-40B4-BE49-F238E27FC236}">
                <a16:creationId xmlns:a16="http://schemas.microsoft.com/office/drawing/2014/main" id="{FFF8AD66-27CA-A37A-F96F-956A3B6B065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208655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8504CB2-09FB-5CDE-E104-14166E9C5679}"/>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2EAD684-9356-1179-8F82-C09108816144}"/>
              </a:ext>
            </a:extLst>
          </p:cNvPr>
          <p:cNvSpPr txBox="1"/>
          <p:nvPr/>
        </p:nvSpPr>
        <p:spPr>
          <a:xfrm>
            <a:off x="3277324" y="102444"/>
            <a:ext cx="5885650" cy="477054"/>
          </a:xfrm>
          <a:prstGeom prst="rect">
            <a:avLst/>
          </a:prstGeom>
          <a:noFill/>
        </p:spPr>
        <p:txBody>
          <a:bodyPr wrap="none" rtlCol="0">
            <a:spAutoFit/>
          </a:bodyPr>
          <a:lstStyle/>
          <a:p>
            <a:r>
              <a:rPr lang="en-KR" sz="2500" b="1" dirty="0">
                <a:solidFill>
                  <a:schemeClr val="bg1"/>
                </a:solidFill>
                <a:latin typeface="Times New Roman" panose="02020603050405020304" pitchFamily="18" charset="0"/>
                <a:cs typeface="Times New Roman" panose="02020603050405020304" pitchFamily="18" charset="0"/>
              </a:rPr>
              <a:t>Result I: Validation ageing-related cancer</a:t>
            </a:r>
          </a:p>
        </p:txBody>
      </p:sp>
      <p:sp>
        <p:nvSpPr>
          <p:cNvPr id="22" name="TextBox 21">
            <a:extLst>
              <a:ext uri="{FF2B5EF4-FFF2-40B4-BE49-F238E27FC236}">
                <a16:creationId xmlns:a16="http://schemas.microsoft.com/office/drawing/2014/main" id="{AEF078B7-3767-BBFB-CFF3-EA8C387E6203}"/>
              </a:ext>
            </a:extLst>
          </p:cNvPr>
          <p:cNvSpPr txBox="1"/>
          <p:nvPr/>
        </p:nvSpPr>
        <p:spPr>
          <a:xfrm rot="16200000">
            <a:off x="-108957" y="2905722"/>
            <a:ext cx="3049553" cy="369332"/>
          </a:xfrm>
          <a:prstGeom prst="rect">
            <a:avLst/>
          </a:prstGeom>
          <a:noFill/>
        </p:spPr>
        <p:txBody>
          <a:bodyPr wrap="none" rtlCol="0">
            <a:spAutoFit/>
          </a:bodyPr>
          <a:lstStyle/>
          <a:p>
            <a:r>
              <a:rPr lang="en-KR" b="1" dirty="0"/>
              <a:t>[ Age-Period-Cohort Analysis ]</a:t>
            </a:r>
          </a:p>
        </p:txBody>
      </p:sp>
      <p:sp>
        <p:nvSpPr>
          <p:cNvPr id="23" name="TextBox 22">
            <a:extLst>
              <a:ext uri="{FF2B5EF4-FFF2-40B4-BE49-F238E27FC236}">
                <a16:creationId xmlns:a16="http://schemas.microsoft.com/office/drawing/2014/main" id="{47714595-A669-65B6-99FA-0C8945BAFCD4}"/>
              </a:ext>
            </a:extLst>
          </p:cNvPr>
          <p:cNvSpPr txBox="1"/>
          <p:nvPr/>
        </p:nvSpPr>
        <p:spPr>
          <a:xfrm rot="16200000">
            <a:off x="5857241" y="2843965"/>
            <a:ext cx="2665089" cy="369332"/>
          </a:xfrm>
          <a:prstGeom prst="rect">
            <a:avLst/>
          </a:prstGeom>
          <a:noFill/>
        </p:spPr>
        <p:txBody>
          <a:bodyPr wrap="none" rtlCol="0">
            <a:spAutoFit/>
          </a:bodyPr>
          <a:lstStyle/>
          <a:p>
            <a:r>
              <a:rPr lang="en-KR" b="1" dirty="0"/>
              <a:t>[ </a:t>
            </a:r>
            <a:r>
              <a:rPr lang="en-US" b="1" dirty="0"/>
              <a:t>Decomposition Analysis</a:t>
            </a:r>
            <a:r>
              <a:rPr lang="en-KR" b="1" dirty="0"/>
              <a:t>]</a:t>
            </a:r>
          </a:p>
        </p:txBody>
      </p:sp>
      <p:sp>
        <p:nvSpPr>
          <p:cNvPr id="26" name="TextBox 25">
            <a:extLst>
              <a:ext uri="{FF2B5EF4-FFF2-40B4-BE49-F238E27FC236}">
                <a16:creationId xmlns:a16="http://schemas.microsoft.com/office/drawing/2014/main" id="{CDAFA360-FDA8-11BA-9649-ACB11A33B4E3}"/>
              </a:ext>
            </a:extLst>
          </p:cNvPr>
          <p:cNvSpPr txBox="1"/>
          <p:nvPr/>
        </p:nvSpPr>
        <p:spPr>
          <a:xfrm>
            <a:off x="7663100" y="5015909"/>
            <a:ext cx="3640951" cy="854080"/>
          </a:xfrm>
          <a:prstGeom prst="rect">
            <a:avLst/>
          </a:prstGeom>
          <a:noFill/>
        </p:spPr>
        <p:txBody>
          <a:bodyPr wrap="square">
            <a:spAutoFit/>
          </a:bodyPr>
          <a:lstStyle/>
          <a:p>
            <a:r>
              <a:rPr lang="en-GB" sz="1650" b="1" dirty="0">
                <a:solidFill>
                  <a:srgbClr val="1F3764"/>
                </a:solidFill>
                <a:latin typeface="Times New Roman" panose="02020603050405020304" pitchFamily="18" charset="0"/>
                <a:cs typeface="Times New Roman" panose="02020603050405020304" pitchFamily="18" charset="0"/>
              </a:rPr>
              <a:t>The increase in </a:t>
            </a:r>
            <a:r>
              <a:rPr lang="en-US" sz="1650" b="1" dirty="0">
                <a:solidFill>
                  <a:srgbClr val="1F3764"/>
                </a:solidFill>
                <a:latin typeface="Times New Roman" panose="02020603050405020304" pitchFamily="18" charset="0"/>
                <a:cs typeface="Times New Roman" panose="02020603050405020304" pitchFamily="18" charset="0"/>
              </a:rPr>
              <a:t>ageing is </a:t>
            </a:r>
            <a:r>
              <a:rPr lang="en-GB" sz="1650" b="1" dirty="0">
                <a:solidFill>
                  <a:srgbClr val="1F3764"/>
                </a:solidFill>
                <a:latin typeface="Times New Roman" panose="02020603050405020304" pitchFamily="18" charset="0"/>
                <a:cs typeface="Times New Roman" panose="02020603050405020304" pitchFamily="18" charset="0"/>
              </a:rPr>
              <a:t>accounted for of all cases or deaths by sex as major factor.</a:t>
            </a:r>
            <a:endParaRPr lang="en-KR" sz="1650" b="1" dirty="0">
              <a:solidFill>
                <a:srgbClr val="1F3764"/>
              </a:solidFill>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B7DD91E5-E299-BAB2-2E58-05300E35CB99}"/>
              </a:ext>
            </a:extLst>
          </p:cNvPr>
          <p:cNvGrpSpPr/>
          <p:nvPr/>
        </p:nvGrpSpPr>
        <p:grpSpPr>
          <a:xfrm>
            <a:off x="2305138" y="830004"/>
            <a:ext cx="3342963" cy="3950438"/>
            <a:chOff x="2144641" y="1307042"/>
            <a:chExt cx="2990350" cy="3533749"/>
          </a:xfrm>
        </p:grpSpPr>
        <p:pic>
          <p:nvPicPr>
            <p:cNvPr id="34" name="Picture 33" descr="Diagram&#10;&#10;Description automatically generated with medium confidence">
              <a:extLst>
                <a:ext uri="{FF2B5EF4-FFF2-40B4-BE49-F238E27FC236}">
                  <a16:creationId xmlns:a16="http://schemas.microsoft.com/office/drawing/2014/main" id="{DEFDA606-36C4-5BC2-64A3-ACFF92EFB213}"/>
                </a:ext>
              </a:extLst>
            </p:cNvPr>
            <p:cNvPicPr>
              <a:picLocks noChangeAspect="1"/>
            </p:cNvPicPr>
            <p:nvPr/>
          </p:nvPicPr>
          <p:blipFill>
            <a:blip r:embed="rId3"/>
            <a:stretch>
              <a:fillRect/>
            </a:stretch>
          </p:blipFill>
          <p:spPr>
            <a:xfrm>
              <a:off x="2902933" y="1307042"/>
              <a:ext cx="2232058" cy="3140453"/>
            </a:xfrm>
            <a:prstGeom prst="rect">
              <a:avLst/>
            </a:prstGeom>
            <a:ln w="19050">
              <a:solidFill>
                <a:schemeClr val="tx1"/>
              </a:solidFill>
            </a:ln>
          </p:spPr>
        </p:pic>
        <p:pic>
          <p:nvPicPr>
            <p:cNvPr id="32" name="Picture 31" descr="Diagram&#10;&#10;Description automatically generated">
              <a:extLst>
                <a:ext uri="{FF2B5EF4-FFF2-40B4-BE49-F238E27FC236}">
                  <a16:creationId xmlns:a16="http://schemas.microsoft.com/office/drawing/2014/main" id="{669EE9F1-7F9A-E796-8F25-1EE2F87415DC}"/>
                </a:ext>
              </a:extLst>
            </p:cNvPr>
            <p:cNvPicPr>
              <a:picLocks noChangeAspect="1"/>
            </p:cNvPicPr>
            <p:nvPr/>
          </p:nvPicPr>
          <p:blipFill>
            <a:blip r:embed="rId4"/>
            <a:stretch>
              <a:fillRect/>
            </a:stretch>
          </p:blipFill>
          <p:spPr>
            <a:xfrm>
              <a:off x="2581435" y="1460642"/>
              <a:ext cx="2140987" cy="3140453"/>
            </a:xfrm>
            <a:prstGeom prst="rect">
              <a:avLst/>
            </a:prstGeom>
            <a:ln w="19050">
              <a:solidFill>
                <a:schemeClr val="tx1"/>
              </a:solidFill>
            </a:ln>
          </p:spPr>
        </p:pic>
        <p:pic>
          <p:nvPicPr>
            <p:cNvPr id="28" name="Picture 27" descr="Diagram&#10;&#10;Description automatically generated">
              <a:extLst>
                <a:ext uri="{FF2B5EF4-FFF2-40B4-BE49-F238E27FC236}">
                  <a16:creationId xmlns:a16="http://schemas.microsoft.com/office/drawing/2014/main" id="{88C4EEBE-DEF6-D9F8-BCD6-77E92C434CC5}"/>
                </a:ext>
              </a:extLst>
            </p:cNvPr>
            <p:cNvPicPr>
              <a:picLocks noChangeAspect="1"/>
            </p:cNvPicPr>
            <p:nvPr/>
          </p:nvPicPr>
          <p:blipFill>
            <a:blip r:embed="rId5"/>
            <a:stretch>
              <a:fillRect/>
            </a:stretch>
          </p:blipFill>
          <p:spPr>
            <a:xfrm>
              <a:off x="2144641" y="1641648"/>
              <a:ext cx="2280024" cy="3199143"/>
            </a:xfrm>
            <a:prstGeom prst="rect">
              <a:avLst/>
            </a:prstGeom>
            <a:ln w="19050">
              <a:solidFill>
                <a:schemeClr val="tx1"/>
              </a:solidFill>
            </a:ln>
          </p:spPr>
        </p:pic>
      </p:grpSp>
      <p:sp>
        <p:nvSpPr>
          <p:cNvPr id="25" name="TextBox 24">
            <a:extLst>
              <a:ext uri="{FF2B5EF4-FFF2-40B4-BE49-F238E27FC236}">
                <a16:creationId xmlns:a16="http://schemas.microsoft.com/office/drawing/2014/main" id="{BA6C68FA-71F2-DC84-6E50-8A0DA53A9E8C}"/>
              </a:ext>
            </a:extLst>
          </p:cNvPr>
          <p:cNvSpPr txBox="1"/>
          <p:nvPr/>
        </p:nvSpPr>
        <p:spPr>
          <a:xfrm>
            <a:off x="1792989" y="4903867"/>
            <a:ext cx="3640951" cy="1107996"/>
          </a:xfrm>
          <a:prstGeom prst="rect">
            <a:avLst/>
          </a:prstGeom>
          <a:noFill/>
        </p:spPr>
        <p:txBody>
          <a:bodyPr wrap="square">
            <a:spAutoFit/>
          </a:bodyPr>
          <a:lstStyle/>
          <a:p>
            <a:pPr algn="just"/>
            <a:r>
              <a:rPr lang="en-KR" sz="1650" b="1" dirty="0">
                <a:solidFill>
                  <a:srgbClr val="1F3764"/>
                </a:solidFill>
                <a:latin typeface="Times New Roman" panose="02020603050405020304" pitchFamily="18" charset="0"/>
                <a:cs typeface="Times New Roman" panose="02020603050405020304" pitchFamily="18" charset="0"/>
              </a:rPr>
              <a:t>Incidence and mortality rates were higher in older age groups, with increasing or constant trends over time in terms of age and cohort.</a:t>
            </a:r>
          </a:p>
        </p:txBody>
      </p:sp>
      <p:grpSp>
        <p:nvGrpSpPr>
          <p:cNvPr id="66" name="Group 65">
            <a:extLst>
              <a:ext uri="{FF2B5EF4-FFF2-40B4-BE49-F238E27FC236}">
                <a16:creationId xmlns:a16="http://schemas.microsoft.com/office/drawing/2014/main" id="{423BFBFF-D725-D35B-4242-AF137F959187}"/>
              </a:ext>
            </a:extLst>
          </p:cNvPr>
          <p:cNvGrpSpPr/>
          <p:nvPr/>
        </p:nvGrpSpPr>
        <p:grpSpPr>
          <a:xfrm>
            <a:off x="7879011" y="801257"/>
            <a:ext cx="3565839" cy="4099033"/>
            <a:chOff x="7879011" y="661557"/>
            <a:chExt cx="3565839" cy="4099033"/>
          </a:xfrm>
        </p:grpSpPr>
        <p:pic>
          <p:nvPicPr>
            <p:cNvPr id="37" name="Picture 36" descr="Diagram&#10;&#10;Description automatically generated with low confidence">
              <a:extLst>
                <a:ext uri="{FF2B5EF4-FFF2-40B4-BE49-F238E27FC236}">
                  <a16:creationId xmlns:a16="http://schemas.microsoft.com/office/drawing/2014/main" id="{4F608F62-4045-7BBB-2E4B-6916917757F8}"/>
                </a:ext>
              </a:extLst>
            </p:cNvPr>
            <p:cNvPicPr>
              <a:picLocks noChangeAspect="1"/>
            </p:cNvPicPr>
            <p:nvPr/>
          </p:nvPicPr>
          <p:blipFill>
            <a:blip r:embed="rId6"/>
            <a:stretch>
              <a:fillRect/>
            </a:stretch>
          </p:blipFill>
          <p:spPr>
            <a:xfrm>
              <a:off x="8924850" y="661557"/>
              <a:ext cx="2520000" cy="3302794"/>
            </a:xfrm>
            <a:prstGeom prst="rect">
              <a:avLst/>
            </a:prstGeom>
            <a:ln w="19050">
              <a:solidFill>
                <a:schemeClr val="tx1"/>
              </a:solidFill>
            </a:ln>
          </p:spPr>
        </p:pic>
        <p:pic>
          <p:nvPicPr>
            <p:cNvPr id="39" name="Picture 38" descr="Chart&#10;&#10;Description automatically generated with medium confidence">
              <a:extLst>
                <a:ext uri="{FF2B5EF4-FFF2-40B4-BE49-F238E27FC236}">
                  <a16:creationId xmlns:a16="http://schemas.microsoft.com/office/drawing/2014/main" id="{E5A6BF49-DADD-B846-50F9-06E5F7A24A27}"/>
                </a:ext>
              </a:extLst>
            </p:cNvPr>
            <p:cNvPicPr>
              <a:picLocks noChangeAspect="1"/>
            </p:cNvPicPr>
            <p:nvPr/>
          </p:nvPicPr>
          <p:blipFill>
            <a:blip r:embed="rId7"/>
            <a:stretch>
              <a:fillRect/>
            </a:stretch>
          </p:blipFill>
          <p:spPr>
            <a:xfrm>
              <a:off x="8603865" y="848311"/>
              <a:ext cx="2520000" cy="3302794"/>
            </a:xfrm>
            <a:prstGeom prst="rect">
              <a:avLst/>
            </a:prstGeom>
            <a:ln w="19050">
              <a:solidFill>
                <a:schemeClr val="tx1"/>
              </a:solidFill>
            </a:ln>
          </p:spPr>
        </p:pic>
        <p:pic>
          <p:nvPicPr>
            <p:cNvPr id="41" name="Picture 40" descr="Diagram&#10;&#10;Description automatically generated">
              <a:extLst>
                <a:ext uri="{FF2B5EF4-FFF2-40B4-BE49-F238E27FC236}">
                  <a16:creationId xmlns:a16="http://schemas.microsoft.com/office/drawing/2014/main" id="{EEFD4E7A-A531-21E8-4F84-D9E8890DB1A5}"/>
                </a:ext>
              </a:extLst>
            </p:cNvPr>
            <p:cNvPicPr>
              <a:picLocks noChangeAspect="1"/>
            </p:cNvPicPr>
            <p:nvPr/>
          </p:nvPicPr>
          <p:blipFill>
            <a:blip r:embed="rId8"/>
            <a:stretch>
              <a:fillRect/>
            </a:stretch>
          </p:blipFill>
          <p:spPr>
            <a:xfrm>
              <a:off x="8223576" y="1099404"/>
              <a:ext cx="2520000" cy="3279296"/>
            </a:xfrm>
            <a:prstGeom prst="rect">
              <a:avLst/>
            </a:prstGeom>
            <a:ln w="19050">
              <a:solidFill>
                <a:schemeClr val="tx1"/>
              </a:solidFill>
            </a:ln>
          </p:spPr>
        </p:pic>
        <p:pic>
          <p:nvPicPr>
            <p:cNvPr id="43" name="Picture 42" descr="Chart&#10;&#10;Description automatically generated with medium confidence">
              <a:extLst>
                <a:ext uri="{FF2B5EF4-FFF2-40B4-BE49-F238E27FC236}">
                  <a16:creationId xmlns:a16="http://schemas.microsoft.com/office/drawing/2014/main" id="{EFC8D3F0-0307-0A13-3FD6-A40E9E634EFA}"/>
                </a:ext>
              </a:extLst>
            </p:cNvPr>
            <p:cNvPicPr>
              <a:picLocks noChangeAspect="1"/>
            </p:cNvPicPr>
            <p:nvPr/>
          </p:nvPicPr>
          <p:blipFill>
            <a:blip r:embed="rId9"/>
            <a:stretch>
              <a:fillRect/>
            </a:stretch>
          </p:blipFill>
          <p:spPr>
            <a:xfrm>
              <a:off x="7879011" y="1308187"/>
              <a:ext cx="2520000" cy="3452403"/>
            </a:xfrm>
            <a:prstGeom prst="rect">
              <a:avLst/>
            </a:prstGeom>
            <a:ln w="19050">
              <a:solidFill>
                <a:schemeClr val="tx1"/>
              </a:solidFill>
            </a:ln>
          </p:spPr>
        </p:pic>
      </p:grpSp>
      <p:pic>
        <p:nvPicPr>
          <p:cNvPr id="47" name="Picture 46" descr="Diagram&#10;&#10;Description automatically generated">
            <a:extLst>
              <a:ext uri="{FF2B5EF4-FFF2-40B4-BE49-F238E27FC236}">
                <a16:creationId xmlns:a16="http://schemas.microsoft.com/office/drawing/2014/main" id="{38EAE918-77C3-5F58-1661-0FAFC84AED6E}"/>
              </a:ext>
            </a:extLst>
          </p:cNvPr>
          <p:cNvPicPr>
            <a:picLocks noChangeAspect="1"/>
          </p:cNvPicPr>
          <p:nvPr/>
        </p:nvPicPr>
        <p:blipFill>
          <a:blip r:embed="rId10"/>
          <a:stretch>
            <a:fillRect/>
          </a:stretch>
        </p:blipFill>
        <p:spPr>
          <a:xfrm>
            <a:off x="1875115" y="1476670"/>
            <a:ext cx="2300846" cy="3405317"/>
          </a:xfrm>
          <a:prstGeom prst="rect">
            <a:avLst/>
          </a:prstGeom>
          <a:ln w="19050">
            <a:solidFill>
              <a:schemeClr val="tx1"/>
            </a:solidFill>
          </a:ln>
        </p:spPr>
      </p:pic>
      <p:grpSp>
        <p:nvGrpSpPr>
          <p:cNvPr id="64" name="Group 63">
            <a:extLst>
              <a:ext uri="{FF2B5EF4-FFF2-40B4-BE49-F238E27FC236}">
                <a16:creationId xmlns:a16="http://schemas.microsoft.com/office/drawing/2014/main" id="{F095E6FD-A0C5-B481-8FB9-F8EDB585E336}"/>
              </a:ext>
            </a:extLst>
          </p:cNvPr>
          <p:cNvGrpSpPr/>
          <p:nvPr/>
        </p:nvGrpSpPr>
        <p:grpSpPr>
          <a:xfrm>
            <a:off x="6529606" y="1451171"/>
            <a:ext cx="4732562" cy="3965982"/>
            <a:chOff x="6543901" y="1345096"/>
            <a:chExt cx="4732562" cy="3965982"/>
          </a:xfrm>
        </p:grpSpPr>
        <p:grpSp>
          <p:nvGrpSpPr>
            <p:cNvPr id="63" name="Group 62">
              <a:extLst>
                <a:ext uri="{FF2B5EF4-FFF2-40B4-BE49-F238E27FC236}">
                  <a16:creationId xmlns:a16="http://schemas.microsoft.com/office/drawing/2014/main" id="{C133B8BF-E32A-DB02-B1FE-7A5C1092A871}"/>
                </a:ext>
              </a:extLst>
            </p:cNvPr>
            <p:cNvGrpSpPr/>
            <p:nvPr/>
          </p:nvGrpSpPr>
          <p:grpSpPr>
            <a:xfrm>
              <a:off x="6543901" y="1345096"/>
              <a:ext cx="4718267" cy="3965982"/>
              <a:chOff x="6543901" y="1345096"/>
              <a:chExt cx="4718267" cy="3965982"/>
            </a:xfrm>
          </p:grpSpPr>
          <p:sp>
            <p:nvSpPr>
              <p:cNvPr id="48" name="Rectangle 47">
                <a:extLst>
                  <a:ext uri="{FF2B5EF4-FFF2-40B4-BE49-F238E27FC236}">
                    <a16:creationId xmlns:a16="http://schemas.microsoft.com/office/drawing/2014/main" id="{D6733701-16F3-4258-37FB-454291DE9D08}"/>
                  </a:ext>
                </a:extLst>
              </p:cNvPr>
              <p:cNvSpPr/>
              <p:nvPr/>
            </p:nvSpPr>
            <p:spPr>
              <a:xfrm>
                <a:off x="7902591" y="1345096"/>
                <a:ext cx="1195026" cy="68248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50" name="Straight Connector 49">
                <a:extLst>
                  <a:ext uri="{FF2B5EF4-FFF2-40B4-BE49-F238E27FC236}">
                    <a16:creationId xmlns:a16="http://schemas.microsoft.com/office/drawing/2014/main" id="{13C88E15-11C6-D8E2-C33B-D9FF305F6D99}"/>
                  </a:ext>
                </a:extLst>
              </p:cNvPr>
              <p:cNvCxnSpPr>
                <a:cxnSpLocks/>
              </p:cNvCxnSpPr>
              <p:nvPr/>
            </p:nvCxnSpPr>
            <p:spPr>
              <a:xfrm flipH="1">
                <a:off x="6543901" y="1345096"/>
                <a:ext cx="1335110" cy="13123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69742D-B1E3-2C31-43A7-51BD8D3278CE}"/>
                  </a:ext>
                </a:extLst>
              </p:cNvPr>
              <p:cNvCxnSpPr>
                <a:cxnSpLocks/>
              </p:cNvCxnSpPr>
              <p:nvPr/>
            </p:nvCxnSpPr>
            <p:spPr>
              <a:xfrm>
                <a:off x="9097617" y="1345096"/>
                <a:ext cx="2164551" cy="13123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54" name="Picture 53" descr="Chart, line chart&#10;&#10;Description automatically generated">
                <a:extLst>
                  <a:ext uri="{FF2B5EF4-FFF2-40B4-BE49-F238E27FC236}">
                    <a16:creationId xmlns:a16="http://schemas.microsoft.com/office/drawing/2014/main" id="{8A675494-AB3F-EBCC-CA08-27DF11220E8A}"/>
                  </a:ext>
                </a:extLst>
              </p:cNvPr>
              <p:cNvPicPr>
                <a:picLocks noChangeAspect="1"/>
              </p:cNvPicPr>
              <p:nvPr/>
            </p:nvPicPr>
            <p:blipFill>
              <a:blip r:embed="rId11"/>
              <a:stretch>
                <a:fillRect/>
              </a:stretch>
            </p:blipFill>
            <p:spPr>
              <a:xfrm>
                <a:off x="6543901" y="2657476"/>
                <a:ext cx="4718267" cy="2653602"/>
              </a:xfrm>
              <a:prstGeom prst="rect">
                <a:avLst/>
              </a:prstGeom>
              <a:ln>
                <a:solidFill>
                  <a:srgbClr val="FF0000"/>
                </a:solidFill>
              </a:ln>
            </p:spPr>
          </p:pic>
        </p:grpSp>
        <p:pic>
          <p:nvPicPr>
            <p:cNvPr id="62" name="Picture 61">
              <a:extLst>
                <a:ext uri="{FF2B5EF4-FFF2-40B4-BE49-F238E27FC236}">
                  <a16:creationId xmlns:a16="http://schemas.microsoft.com/office/drawing/2014/main" id="{13746181-78EA-3CF8-1A0F-9F4966C3145A}"/>
                </a:ext>
              </a:extLst>
            </p:cNvPr>
            <p:cNvPicPr>
              <a:picLocks noChangeAspect="1"/>
            </p:cNvPicPr>
            <p:nvPr/>
          </p:nvPicPr>
          <p:blipFill>
            <a:blip r:embed="rId12"/>
            <a:stretch>
              <a:fillRect/>
            </a:stretch>
          </p:blipFill>
          <p:spPr>
            <a:xfrm>
              <a:off x="7629299" y="2719360"/>
              <a:ext cx="3647164" cy="132624"/>
            </a:xfrm>
            <a:prstGeom prst="rect">
              <a:avLst/>
            </a:prstGeom>
          </p:spPr>
        </p:pic>
      </p:grpSp>
      <p:grpSp>
        <p:nvGrpSpPr>
          <p:cNvPr id="76" name="Group 75">
            <a:extLst>
              <a:ext uri="{FF2B5EF4-FFF2-40B4-BE49-F238E27FC236}">
                <a16:creationId xmlns:a16="http://schemas.microsoft.com/office/drawing/2014/main" id="{03274028-2309-6B1F-EC95-D023B42A38BE}"/>
              </a:ext>
            </a:extLst>
          </p:cNvPr>
          <p:cNvGrpSpPr/>
          <p:nvPr/>
        </p:nvGrpSpPr>
        <p:grpSpPr>
          <a:xfrm>
            <a:off x="538642" y="1488216"/>
            <a:ext cx="4707992" cy="3922841"/>
            <a:chOff x="538642" y="1488216"/>
            <a:chExt cx="4707992" cy="4035003"/>
          </a:xfrm>
        </p:grpSpPr>
        <p:grpSp>
          <p:nvGrpSpPr>
            <p:cNvPr id="67" name="Group 66">
              <a:extLst>
                <a:ext uri="{FF2B5EF4-FFF2-40B4-BE49-F238E27FC236}">
                  <a16:creationId xmlns:a16="http://schemas.microsoft.com/office/drawing/2014/main" id="{3616F6A1-986C-8038-146B-139876AE3D31}"/>
                </a:ext>
              </a:extLst>
            </p:cNvPr>
            <p:cNvGrpSpPr/>
            <p:nvPr/>
          </p:nvGrpSpPr>
          <p:grpSpPr>
            <a:xfrm>
              <a:off x="538642" y="1488216"/>
              <a:ext cx="4707992" cy="1506888"/>
              <a:chOff x="6568471" y="1345096"/>
              <a:chExt cx="4707992" cy="1506888"/>
            </a:xfrm>
          </p:grpSpPr>
          <p:grpSp>
            <p:nvGrpSpPr>
              <p:cNvPr id="68" name="Group 67">
                <a:extLst>
                  <a:ext uri="{FF2B5EF4-FFF2-40B4-BE49-F238E27FC236}">
                    <a16:creationId xmlns:a16="http://schemas.microsoft.com/office/drawing/2014/main" id="{4C545E0A-7951-E5CC-5E0C-14592CB1F5A7}"/>
                  </a:ext>
                </a:extLst>
              </p:cNvPr>
              <p:cNvGrpSpPr/>
              <p:nvPr/>
            </p:nvGrpSpPr>
            <p:grpSpPr>
              <a:xfrm>
                <a:off x="6568471" y="1345096"/>
                <a:ext cx="4693697" cy="1322836"/>
                <a:chOff x="6568471" y="1345096"/>
                <a:chExt cx="4693697" cy="1322836"/>
              </a:xfrm>
            </p:grpSpPr>
            <p:sp>
              <p:nvSpPr>
                <p:cNvPr id="70" name="Rectangle 69">
                  <a:extLst>
                    <a:ext uri="{FF2B5EF4-FFF2-40B4-BE49-F238E27FC236}">
                      <a16:creationId xmlns:a16="http://schemas.microsoft.com/office/drawing/2014/main" id="{8FAAA1C1-ED5C-4F17-468C-AFDFECD386CF}"/>
                    </a:ext>
                  </a:extLst>
                </p:cNvPr>
                <p:cNvSpPr/>
                <p:nvPr/>
              </p:nvSpPr>
              <p:spPr>
                <a:xfrm>
                  <a:off x="7902591" y="1345097"/>
                  <a:ext cx="1195026" cy="64544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cxnSp>
              <p:nvCxnSpPr>
                <p:cNvPr id="71" name="Straight Connector 70">
                  <a:extLst>
                    <a:ext uri="{FF2B5EF4-FFF2-40B4-BE49-F238E27FC236}">
                      <a16:creationId xmlns:a16="http://schemas.microsoft.com/office/drawing/2014/main" id="{5FB836C2-ABA8-1997-F476-D681E54EAEBB}"/>
                    </a:ext>
                  </a:extLst>
                </p:cNvPr>
                <p:cNvCxnSpPr>
                  <a:cxnSpLocks/>
                </p:cNvCxnSpPr>
                <p:nvPr/>
              </p:nvCxnSpPr>
              <p:spPr>
                <a:xfrm flipH="1">
                  <a:off x="6568471" y="1345096"/>
                  <a:ext cx="1310540" cy="132283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BEDB2C5-98F3-DE4B-3FDF-A4462E63BDB4}"/>
                    </a:ext>
                  </a:extLst>
                </p:cNvPr>
                <p:cNvCxnSpPr>
                  <a:cxnSpLocks/>
                </p:cNvCxnSpPr>
                <p:nvPr/>
              </p:nvCxnSpPr>
              <p:spPr>
                <a:xfrm>
                  <a:off x="9097617" y="1345096"/>
                  <a:ext cx="2164551" cy="13123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69" name="Picture 68">
                <a:extLst>
                  <a:ext uri="{FF2B5EF4-FFF2-40B4-BE49-F238E27FC236}">
                    <a16:creationId xmlns:a16="http://schemas.microsoft.com/office/drawing/2014/main" id="{3A3B30D3-EC32-A908-287C-4568CA509841}"/>
                  </a:ext>
                </a:extLst>
              </p:cNvPr>
              <p:cNvPicPr>
                <a:picLocks noChangeAspect="1"/>
              </p:cNvPicPr>
              <p:nvPr/>
            </p:nvPicPr>
            <p:blipFill>
              <a:blip r:embed="rId12"/>
              <a:stretch>
                <a:fillRect/>
              </a:stretch>
            </p:blipFill>
            <p:spPr>
              <a:xfrm>
                <a:off x="7629299" y="2719360"/>
                <a:ext cx="3647164" cy="132624"/>
              </a:xfrm>
              <a:prstGeom prst="rect">
                <a:avLst/>
              </a:prstGeom>
            </p:spPr>
          </p:pic>
        </p:grpSp>
        <p:pic>
          <p:nvPicPr>
            <p:cNvPr id="75" name="Picture 74" descr="Chart, line chart&#10;&#10;Description automatically generated">
              <a:extLst>
                <a:ext uri="{FF2B5EF4-FFF2-40B4-BE49-F238E27FC236}">
                  <a16:creationId xmlns:a16="http://schemas.microsoft.com/office/drawing/2014/main" id="{09E3F322-561A-884B-9628-3A2D0907D331}"/>
                </a:ext>
              </a:extLst>
            </p:cNvPr>
            <p:cNvPicPr>
              <a:picLocks noChangeAspect="1"/>
            </p:cNvPicPr>
            <p:nvPr/>
          </p:nvPicPr>
          <p:blipFill>
            <a:blip r:embed="rId13"/>
            <a:stretch>
              <a:fillRect/>
            </a:stretch>
          </p:blipFill>
          <p:spPr>
            <a:xfrm>
              <a:off x="538642" y="2811052"/>
              <a:ext cx="4695800" cy="2712167"/>
            </a:xfrm>
            <a:prstGeom prst="rect">
              <a:avLst/>
            </a:prstGeom>
            <a:ln>
              <a:solidFill>
                <a:srgbClr val="FF0000"/>
              </a:solidFill>
            </a:ln>
          </p:spPr>
        </p:pic>
      </p:grpSp>
      <p:pic>
        <p:nvPicPr>
          <p:cNvPr id="77" name="Picture 76" descr="Logo&#10;&#10;Description automatically generated">
            <a:extLst>
              <a:ext uri="{FF2B5EF4-FFF2-40B4-BE49-F238E27FC236}">
                <a16:creationId xmlns:a16="http://schemas.microsoft.com/office/drawing/2014/main" id="{FFF8AD66-27CA-A37A-F96F-956A3B6B06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1041881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par>
                                <p:cTn id="8" presetID="9"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dissolve">
                                      <p:cBhvr>
                                        <p:cTn id="10"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8504CB2-09FB-5CDE-E104-14166E9C5679}"/>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2EAD684-9356-1179-8F82-C09108816144}"/>
              </a:ext>
            </a:extLst>
          </p:cNvPr>
          <p:cNvSpPr txBox="1"/>
          <p:nvPr/>
        </p:nvSpPr>
        <p:spPr>
          <a:xfrm>
            <a:off x="2179104" y="102444"/>
            <a:ext cx="7304885" cy="477054"/>
          </a:xfrm>
          <a:prstGeom prst="rect">
            <a:avLst/>
          </a:prstGeom>
          <a:noFill/>
        </p:spPr>
        <p:txBody>
          <a:bodyPr wrap="none" rtlCol="0">
            <a:spAutoFit/>
          </a:bodyPr>
          <a:lstStyle/>
          <a:p>
            <a:r>
              <a:rPr lang="en-KR" sz="2500" b="1" dirty="0">
                <a:solidFill>
                  <a:schemeClr val="bg1"/>
                </a:solidFill>
                <a:latin typeface="Times New Roman" panose="02020603050405020304" pitchFamily="18" charset="0"/>
                <a:cs typeface="Times New Roman" panose="02020603050405020304" pitchFamily="18" charset="0"/>
              </a:rPr>
              <a:t>Result I: </a:t>
            </a:r>
            <a:r>
              <a:rPr lang="en-GB" sz="2500" b="1" dirty="0">
                <a:solidFill>
                  <a:schemeClr val="bg1"/>
                </a:solidFill>
                <a:latin typeface="Times New Roman" panose="02020603050405020304" pitchFamily="18" charset="0"/>
                <a:cs typeface="Times New Roman" panose="02020603050405020304" pitchFamily="18" charset="0"/>
              </a:rPr>
              <a:t>Which cancers are most affected by aging?</a:t>
            </a:r>
            <a:endParaRPr lang="en-KR" sz="2500" b="1" dirty="0">
              <a:solidFill>
                <a:schemeClr val="bg1"/>
              </a:solidFill>
              <a:latin typeface="Times New Roman" panose="02020603050405020304" pitchFamily="18" charset="0"/>
              <a:cs typeface="Times New Roman" panose="02020603050405020304" pitchFamily="18" charset="0"/>
            </a:endParaRPr>
          </a:p>
        </p:txBody>
      </p:sp>
      <p:pic>
        <p:nvPicPr>
          <p:cNvPr id="77" name="Picture 76" descr="Logo&#10;&#10;Description automatically generated">
            <a:extLst>
              <a:ext uri="{FF2B5EF4-FFF2-40B4-BE49-F238E27FC236}">
                <a16:creationId xmlns:a16="http://schemas.microsoft.com/office/drawing/2014/main" id="{FFF8AD66-27CA-A37A-F96F-956A3B6B0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pic>
        <p:nvPicPr>
          <p:cNvPr id="15" name="Graphic 14" descr="Man with solid fill">
            <a:extLst>
              <a:ext uri="{FF2B5EF4-FFF2-40B4-BE49-F238E27FC236}">
                <a16:creationId xmlns:a16="http://schemas.microsoft.com/office/drawing/2014/main" id="{30CCAFC7-1CFD-B7C1-129F-A499424C11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382" y="1044759"/>
            <a:ext cx="2240598" cy="2240598"/>
          </a:xfrm>
          <a:prstGeom prst="rect">
            <a:avLst/>
          </a:prstGeom>
        </p:spPr>
      </p:pic>
      <p:pic>
        <p:nvPicPr>
          <p:cNvPr id="16" name="Graphic 15" descr="Woman with solid fill">
            <a:extLst>
              <a:ext uri="{FF2B5EF4-FFF2-40B4-BE49-F238E27FC236}">
                <a16:creationId xmlns:a16="http://schemas.microsoft.com/office/drawing/2014/main" id="{725537DC-C836-68DB-DF12-FF4176C7B5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382" y="3584954"/>
            <a:ext cx="2240598" cy="2240598"/>
          </a:xfrm>
          <a:prstGeom prst="rect">
            <a:avLst/>
          </a:prstGeom>
        </p:spPr>
      </p:pic>
      <p:pic>
        <p:nvPicPr>
          <p:cNvPr id="19" name="Picture 18" descr="Chart, line chart&#10;&#10;Description automatically generated">
            <a:extLst>
              <a:ext uri="{FF2B5EF4-FFF2-40B4-BE49-F238E27FC236}">
                <a16:creationId xmlns:a16="http://schemas.microsoft.com/office/drawing/2014/main" id="{B3F0378C-E19F-1CE0-27FD-01DD391B30CF}"/>
              </a:ext>
            </a:extLst>
          </p:cNvPr>
          <p:cNvPicPr>
            <a:picLocks noChangeAspect="1"/>
          </p:cNvPicPr>
          <p:nvPr/>
        </p:nvPicPr>
        <p:blipFill>
          <a:blip r:embed="rId8"/>
          <a:stretch>
            <a:fillRect/>
          </a:stretch>
        </p:blipFill>
        <p:spPr>
          <a:xfrm>
            <a:off x="2155142" y="1010120"/>
            <a:ext cx="3292397" cy="1769459"/>
          </a:xfrm>
          <a:prstGeom prst="rect">
            <a:avLst/>
          </a:prstGeom>
          <a:ln w="19050">
            <a:solidFill>
              <a:schemeClr val="tx1"/>
            </a:solidFill>
          </a:ln>
        </p:spPr>
      </p:pic>
      <p:pic>
        <p:nvPicPr>
          <p:cNvPr id="21" name="Picture 20" descr="Chart, line chart&#10;&#10;Description automatically generated">
            <a:extLst>
              <a:ext uri="{FF2B5EF4-FFF2-40B4-BE49-F238E27FC236}">
                <a16:creationId xmlns:a16="http://schemas.microsoft.com/office/drawing/2014/main" id="{3484D38F-5DFE-7375-6BC0-9A337CFDAB00}"/>
              </a:ext>
            </a:extLst>
          </p:cNvPr>
          <p:cNvPicPr>
            <a:picLocks noChangeAspect="1"/>
          </p:cNvPicPr>
          <p:nvPr/>
        </p:nvPicPr>
        <p:blipFill>
          <a:blip r:embed="rId9"/>
          <a:stretch>
            <a:fillRect/>
          </a:stretch>
        </p:blipFill>
        <p:spPr>
          <a:xfrm>
            <a:off x="2098870" y="3668267"/>
            <a:ext cx="3292397" cy="1769459"/>
          </a:xfrm>
          <a:prstGeom prst="rect">
            <a:avLst/>
          </a:prstGeom>
          <a:ln w="19050">
            <a:solidFill>
              <a:schemeClr val="tx1"/>
            </a:solidFill>
          </a:ln>
        </p:spPr>
      </p:pic>
      <p:graphicFrame>
        <p:nvGraphicFramePr>
          <p:cNvPr id="24" name="Table 26">
            <a:extLst>
              <a:ext uri="{FF2B5EF4-FFF2-40B4-BE49-F238E27FC236}">
                <a16:creationId xmlns:a16="http://schemas.microsoft.com/office/drawing/2014/main" id="{DE61CEE2-5AF9-7CD3-ACB6-7D16004C51A3}"/>
              </a:ext>
            </a:extLst>
          </p:cNvPr>
          <p:cNvGraphicFramePr>
            <a:graphicFrameLocks noGrp="1"/>
          </p:cNvGraphicFramePr>
          <p:nvPr>
            <p:extLst>
              <p:ext uri="{D42A27DB-BD31-4B8C-83A1-F6EECF244321}">
                <p14:modId xmlns:p14="http://schemas.microsoft.com/office/powerpoint/2010/main" val="1443238077"/>
              </p:ext>
            </p:extLst>
          </p:nvPr>
        </p:nvGraphicFramePr>
        <p:xfrm>
          <a:off x="2155142" y="2945701"/>
          <a:ext cx="3317805" cy="548640"/>
        </p:xfrm>
        <a:graphic>
          <a:graphicData uri="http://schemas.openxmlformats.org/drawingml/2006/table">
            <a:tbl>
              <a:tblPr firstRow="1" bandRow="1">
                <a:tableStyleId>{5C22544A-7EE6-4342-B048-85BDC9FD1C3A}</a:tableStyleId>
              </a:tblPr>
              <a:tblGrid>
                <a:gridCol w="663561">
                  <a:extLst>
                    <a:ext uri="{9D8B030D-6E8A-4147-A177-3AD203B41FA5}">
                      <a16:colId xmlns:a16="http://schemas.microsoft.com/office/drawing/2014/main" val="2076796385"/>
                    </a:ext>
                  </a:extLst>
                </a:gridCol>
                <a:gridCol w="663561">
                  <a:extLst>
                    <a:ext uri="{9D8B030D-6E8A-4147-A177-3AD203B41FA5}">
                      <a16:colId xmlns:a16="http://schemas.microsoft.com/office/drawing/2014/main" val="3995121376"/>
                    </a:ext>
                  </a:extLst>
                </a:gridCol>
                <a:gridCol w="663561">
                  <a:extLst>
                    <a:ext uri="{9D8B030D-6E8A-4147-A177-3AD203B41FA5}">
                      <a16:colId xmlns:a16="http://schemas.microsoft.com/office/drawing/2014/main" val="2683795544"/>
                    </a:ext>
                  </a:extLst>
                </a:gridCol>
                <a:gridCol w="663561">
                  <a:extLst>
                    <a:ext uri="{9D8B030D-6E8A-4147-A177-3AD203B41FA5}">
                      <a16:colId xmlns:a16="http://schemas.microsoft.com/office/drawing/2014/main" val="813524096"/>
                    </a:ext>
                  </a:extLst>
                </a:gridCol>
                <a:gridCol w="663561">
                  <a:extLst>
                    <a:ext uri="{9D8B030D-6E8A-4147-A177-3AD203B41FA5}">
                      <a16:colId xmlns:a16="http://schemas.microsoft.com/office/drawing/2014/main" val="3439375318"/>
                    </a:ext>
                  </a:extLst>
                </a:gridCol>
              </a:tblGrid>
              <a:tr h="165994">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2000</a:t>
                      </a:r>
                    </a:p>
                  </a:txBody>
                  <a:tcP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2005</a:t>
                      </a:r>
                    </a:p>
                  </a:txBody>
                  <a:tcP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2010</a:t>
                      </a:r>
                    </a:p>
                  </a:txBody>
                  <a:tcP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2015</a:t>
                      </a:r>
                    </a:p>
                  </a:txBody>
                  <a:tcP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2019</a:t>
                      </a:r>
                    </a:p>
                  </a:txBody>
                  <a:tcP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620213741"/>
                  </a:ext>
                </a:extLst>
              </a:tr>
              <a:tr h="180000">
                <a:tc>
                  <a:txBody>
                    <a:bodyPr/>
                    <a:lstStyle/>
                    <a:p>
                      <a:pPr algn="ctr"/>
                      <a:r>
                        <a:rPr lang="en-KR" sz="1200" dirty="0">
                          <a:latin typeface="Times New Roman" panose="02020603050405020304" pitchFamily="18" charset="0"/>
                          <a:cs typeface="Times New Roman" panose="02020603050405020304" pitchFamily="18" charset="0"/>
                        </a:rPr>
                        <a:t>0</a:t>
                      </a:r>
                    </a:p>
                  </a:txBody>
                  <a:tcP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119.7</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179.1</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288.7</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414.6</a:t>
                      </a:r>
                    </a:p>
                  </a:txBody>
                  <a:tcP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7446395"/>
                  </a:ext>
                </a:extLst>
              </a:tr>
            </a:tbl>
          </a:graphicData>
        </a:graphic>
      </p:graphicFrame>
      <p:graphicFrame>
        <p:nvGraphicFramePr>
          <p:cNvPr id="27" name="Table 26">
            <a:extLst>
              <a:ext uri="{FF2B5EF4-FFF2-40B4-BE49-F238E27FC236}">
                <a16:creationId xmlns:a16="http://schemas.microsoft.com/office/drawing/2014/main" id="{DC25C461-BA53-72E1-B2AA-F07AB00690EE}"/>
              </a:ext>
            </a:extLst>
          </p:cNvPr>
          <p:cNvGraphicFramePr>
            <a:graphicFrameLocks noGrp="1"/>
          </p:cNvGraphicFramePr>
          <p:nvPr>
            <p:extLst>
              <p:ext uri="{D42A27DB-BD31-4B8C-83A1-F6EECF244321}">
                <p14:modId xmlns:p14="http://schemas.microsoft.com/office/powerpoint/2010/main" val="33553254"/>
              </p:ext>
            </p:extLst>
          </p:nvPr>
        </p:nvGraphicFramePr>
        <p:xfrm>
          <a:off x="2079519" y="5541349"/>
          <a:ext cx="3292395" cy="548640"/>
        </p:xfrm>
        <a:graphic>
          <a:graphicData uri="http://schemas.openxmlformats.org/drawingml/2006/table">
            <a:tbl>
              <a:tblPr firstRow="1" bandRow="1">
                <a:tableStyleId>{5C22544A-7EE6-4342-B048-85BDC9FD1C3A}</a:tableStyleId>
              </a:tblPr>
              <a:tblGrid>
                <a:gridCol w="658479">
                  <a:extLst>
                    <a:ext uri="{9D8B030D-6E8A-4147-A177-3AD203B41FA5}">
                      <a16:colId xmlns:a16="http://schemas.microsoft.com/office/drawing/2014/main" val="2076796385"/>
                    </a:ext>
                  </a:extLst>
                </a:gridCol>
                <a:gridCol w="658479">
                  <a:extLst>
                    <a:ext uri="{9D8B030D-6E8A-4147-A177-3AD203B41FA5}">
                      <a16:colId xmlns:a16="http://schemas.microsoft.com/office/drawing/2014/main" val="3995121376"/>
                    </a:ext>
                  </a:extLst>
                </a:gridCol>
                <a:gridCol w="658479">
                  <a:extLst>
                    <a:ext uri="{9D8B030D-6E8A-4147-A177-3AD203B41FA5}">
                      <a16:colId xmlns:a16="http://schemas.microsoft.com/office/drawing/2014/main" val="2683795544"/>
                    </a:ext>
                  </a:extLst>
                </a:gridCol>
                <a:gridCol w="658479">
                  <a:extLst>
                    <a:ext uri="{9D8B030D-6E8A-4147-A177-3AD203B41FA5}">
                      <a16:colId xmlns:a16="http://schemas.microsoft.com/office/drawing/2014/main" val="813524096"/>
                    </a:ext>
                  </a:extLst>
                </a:gridCol>
                <a:gridCol w="658479">
                  <a:extLst>
                    <a:ext uri="{9D8B030D-6E8A-4147-A177-3AD203B41FA5}">
                      <a16:colId xmlns:a16="http://schemas.microsoft.com/office/drawing/2014/main" val="3439375318"/>
                    </a:ext>
                  </a:extLst>
                </a:gridCol>
              </a:tblGrid>
              <a:tr h="180000">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2000</a:t>
                      </a:r>
                    </a:p>
                  </a:txBody>
                  <a:tcP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2005</a:t>
                      </a:r>
                    </a:p>
                  </a:txBody>
                  <a:tcPr>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2010</a:t>
                      </a:r>
                    </a:p>
                  </a:txBody>
                  <a:tcPr>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2015</a:t>
                      </a:r>
                    </a:p>
                  </a:txBody>
                  <a:tcPr>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2019</a:t>
                      </a:r>
                    </a:p>
                  </a:txBody>
                  <a:tcP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620213741"/>
                  </a:ext>
                </a:extLst>
              </a:tr>
              <a:tr h="180000">
                <a:tc>
                  <a:txBody>
                    <a:bodyPr/>
                    <a:lstStyle/>
                    <a:p>
                      <a:pPr algn="ctr"/>
                      <a:r>
                        <a:rPr lang="en-KR" sz="1200" dirty="0">
                          <a:latin typeface="Times New Roman" panose="02020603050405020304" pitchFamily="18" charset="0"/>
                          <a:cs typeface="Times New Roman" panose="02020603050405020304" pitchFamily="18" charset="0"/>
                        </a:rPr>
                        <a:t>0</a:t>
                      </a:r>
                    </a:p>
                  </a:txBody>
                  <a:tcP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97.3</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119.1</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190.2</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235.7</a:t>
                      </a:r>
                    </a:p>
                  </a:txBody>
                  <a:tcP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7446395"/>
                  </a:ext>
                </a:extLst>
              </a:tr>
            </a:tbl>
          </a:graphicData>
        </a:graphic>
      </p:graphicFrame>
      <p:pic>
        <p:nvPicPr>
          <p:cNvPr id="30" name="Picture 29" descr="Chart, line chart&#10;&#10;Description automatically generated">
            <a:extLst>
              <a:ext uri="{FF2B5EF4-FFF2-40B4-BE49-F238E27FC236}">
                <a16:creationId xmlns:a16="http://schemas.microsoft.com/office/drawing/2014/main" id="{C4E7A214-3F84-621F-3117-42A685979002}"/>
              </a:ext>
            </a:extLst>
          </p:cNvPr>
          <p:cNvPicPr>
            <a:picLocks noChangeAspect="1"/>
          </p:cNvPicPr>
          <p:nvPr/>
        </p:nvPicPr>
        <p:blipFill>
          <a:blip r:embed="rId10"/>
          <a:stretch>
            <a:fillRect/>
          </a:stretch>
        </p:blipFill>
        <p:spPr>
          <a:xfrm>
            <a:off x="5754609" y="991239"/>
            <a:ext cx="3292397" cy="1788340"/>
          </a:xfrm>
          <a:prstGeom prst="rect">
            <a:avLst/>
          </a:prstGeom>
          <a:ln w="19050">
            <a:solidFill>
              <a:schemeClr val="tx1"/>
            </a:solidFill>
          </a:ln>
        </p:spPr>
      </p:pic>
      <p:graphicFrame>
        <p:nvGraphicFramePr>
          <p:cNvPr id="31" name="Table 26">
            <a:extLst>
              <a:ext uri="{FF2B5EF4-FFF2-40B4-BE49-F238E27FC236}">
                <a16:creationId xmlns:a16="http://schemas.microsoft.com/office/drawing/2014/main" id="{A6C142FF-9F59-2286-8E0E-842F9BE2FEA6}"/>
              </a:ext>
            </a:extLst>
          </p:cNvPr>
          <p:cNvGraphicFramePr>
            <a:graphicFrameLocks noGrp="1"/>
          </p:cNvGraphicFramePr>
          <p:nvPr>
            <p:extLst>
              <p:ext uri="{D42A27DB-BD31-4B8C-83A1-F6EECF244321}">
                <p14:modId xmlns:p14="http://schemas.microsoft.com/office/powerpoint/2010/main" val="2806145978"/>
              </p:ext>
            </p:extLst>
          </p:nvPr>
        </p:nvGraphicFramePr>
        <p:xfrm>
          <a:off x="5729203" y="2916473"/>
          <a:ext cx="3317805" cy="548640"/>
        </p:xfrm>
        <a:graphic>
          <a:graphicData uri="http://schemas.openxmlformats.org/drawingml/2006/table">
            <a:tbl>
              <a:tblPr firstRow="1" bandRow="1">
                <a:tableStyleId>{5C22544A-7EE6-4342-B048-85BDC9FD1C3A}</a:tableStyleId>
              </a:tblPr>
              <a:tblGrid>
                <a:gridCol w="663561">
                  <a:extLst>
                    <a:ext uri="{9D8B030D-6E8A-4147-A177-3AD203B41FA5}">
                      <a16:colId xmlns:a16="http://schemas.microsoft.com/office/drawing/2014/main" val="2076796385"/>
                    </a:ext>
                  </a:extLst>
                </a:gridCol>
                <a:gridCol w="663561">
                  <a:extLst>
                    <a:ext uri="{9D8B030D-6E8A-4147-A177-3AD203B41FA5}">
                      <a16:colId xmlns:a16="http://schemas.microsoft.com/office/drawing/2014/main" val="3995121376"/>
                    </a:ext>
                  </a:extLst>
                </a:gridCol>
                <a:gridCol w="663561">
                  <a:extLst>
                    <a:ext uri="{9D8B030D-6E8A-4147-A177-3AD203B41FA5}">
                      <a16:colId xmlns:a16="http://schemas.microsoft.com/office/drawing/2014/main" val="2683795544"/>
                    </a:ext>
                  </a:extLst>
                </a:gridCol>
                <a:gridCol w="663561">
                  <a:extLst>
                    <a:ext uri="{9D8B030D-6E8A-4147-A177-3AD203B41FA5}">
                      <a16:colId xmlns:a16="http://schemas.microsoft.com/office/drawing/2014/main" val="813524096"/>
                    </a:ext>
                  </a:extLst>
                </a:gridCol>
                <a:gridCol w="663561">
                  <a:extLst>
                    <a:ext uri="{9D8B030D-6E8A-4147-A177-3AD203B41FA5}">
                      <a16:colId xmlns:a16="http://schemas.microsoft.com/office/drawing/2014/main" val="3439375318"/>
                    </a:ext>
                  </a:extLst>
                </a:gridCol>
              </a:tblGrid>
              <a:tr h="165994">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2000</a:t>
                      </a:r>
                    </a:p>
                  </a:txBody>
                  <a:tcP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2005</a:t>
                      </a:r>
                    </a:p>
                  </a:txBody>
                  <a:tcP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2010</a:t>
                      </a:r>
                    </a:p>
                  </a:txBody>
                  <a:tcP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2015</a:t>
                      </a:r>
                    </a:p>
                  </a:txBody>
                  <a:tcPr>
                    <a:lnT w="3175" cap="flat" cmpd="sng" algn="ctr">
                      <a:solidFill>
                        <a:schemeClr val="tx1"/>
                      </a:solidFill>
                      <a:prstDash val="solid"/>
                      <a:round/>
                      <a:headEnd type="none" w="med" len="med"/>
                      <a:tailEnd type="none" w="med" len="med"/>
                    </a:lnT>
                    <a:solidFill>
                      <a:schemeClr val="accent1">
                        <a:lumMod val="20000"/>
                        <a:lumOff val="8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2019</a:t>
                      </a:r>
                    </a:p>
                  </a:txBody>
                  <a:tcP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1">
                        <a:lumMod val="20000"/>
                        <a:lumOff val="80000"/>
                      </a:schemeClr>
                    </a:solidFill>
                  </a:tcPr>
                </a:tc>
                <a:extLst>
                  <a:ext uri="{0D108BD9-81ED-4DB2-BD59-A6C34878D82A}">
                    <a16:rowId xmlns:a16="http://schemas.microsoft.com/office/drawing/2014/main" val="620213741"/>
                  </a:ext>
                </a:extLst>
              </a:tr>
              <a:tr h="180000">
                <a:tc>
                  <a:txBody>
                    <a:bodyPr/>
                    <a:lstStyle/>
                    <a:p>
                      <a:pPr algn="ctr"/>
                      <a:r>
                        <a:rPr lang="en-KR" sz="1200" dirty="0">
                          <a:latin typeface="Times New Roman" panose="02020603050405020304" pitchFamily="18" charset="0"/>
                          <a:cs typeface="Times New Roman" panose="02020603050405020304" pitchFamily="18" charset="0"/>
                        </a:rPr>
                        <a:t>312.3</a:t>
                      </a:r>
                    </a:p>
                  </a:txBody>
                  <a:tcP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0</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1325.3</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2105.6</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989.8</a:t>
                      </a:r>
                    </a:p>
                  </a:txBody>
                  <a:tcP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7446395"/>
                  </a:ext>
                </a:extLst>
              </a:tr>
            </a:tbl>
          </a:graphicData>
        </a:graphic>
      </p:graphicFrame>
      <p:graphicFrame>
        <p:nvGraphicFramePr>
          <p:cNvPr id="36" name="Table 35">
            <a:extLst>
              <a:ext uri="{FF2B5EF4-FFF2-40B4-BE49-F238E27FC236}">
                <a16:creationId xmlns:a16="http://schemas.microsoft.com/office/drawing/2014/main" id="{267A3169-B5EF-42D6-F911-3110C1E2D5BE}"/>
              </a:ext>
            </a:extLst>
          </p:cNvPr>
          <p:cNvGraphicFramePr>
            <a:graphicFrameLocks noGrp="1"/>
          </p:cNvGraphicFramePr>
          <p:nvPr>
            <p:extLst>
              <p:ext uri="{D42A27DB-BD31-4B8C-83A1-F6EECF244321}">
                <p14:modId xmlns:p14="http://schemas.microsoft.com/office/powerpoint/2010/main" val="76654709"/>
              </p:ext>
            </p:extLst>
          </p:nvPr>
        </p:nvGraphicFramePr>
        <p:xfrm>
          <a:off x="5691021" y="5532558"/>
          <a:ext cx="3355985" cy="548640"/>
        </p:xfrm>
        <a:graphic>
          <a:graphicData uri="http://schemas.openxmlformats.org/drawingml/2006/table">
            <a:tbl>
              <a:tblPr firstRow="1" bandRow="1">
                <a:tableStyleId>{5C22544A-7EE6-4342-B048-85BDC9FD1C3A}</a:tableStyleId>
              </a:tblPr>
              <a:tblGrid>
                <a:gridCol w="671197">
                  <a:extLst>
                    <a:ext uri="{9D8B030D-6E8A-4147-A177-3AD203B41FA5}">
                      <a16:colId xmlns:a16="http://schemas.microsoft.com/office/drawing/2014/main" val="2076796385"/>
                    </a:ext>
                  </a:extLst>
                </a:gridCol>
                <a:gridCol w="671197">
                  <a:extLst>
                    <a:ext uri="{9D8B030D-6E8A-4147-A177-3AD203B41FA5}">
                      <a16:colId xmlns:a16="http://schemas.microsoft.com/office/drawing/2014/main" val="3995121376"/>
                    </a:ext>
                  </a:extLst>
                </a:gridCol>
                <a:gridCol w="671197">
                  <a:extLst>
                    <a:ext uri="{9D8B030D-6E8A-4147-A177-3AD203B41FA5}">
                      <a16:colId xmlns:a16="http://schemas.microsoft.com/office/drawing/2014/main" val="2683795544"/>
                    </a:ext>
                  </a:extLst>
                </a:gridCol>
                <a:gridCol w="671197">
                  <a:extLst>
                    <a:ext uri="{9D8B030D-6E8A-4147-A177-3AD203B41FA5}">
                      <a16:colId xmlns:a16="http://schemas.microsoft.com/office/drawing/2014/main" val="813524096"/>
                    </a:ext>
                  </a:extLst>
                </a:gridCol>
                <a:gridCol w="671197">
                  <a:extLst>
                    <a:ext uri="{9D8B030D-6E8A-4147-A177-3AD203B41FA5}">
                      <a16:colId xmlns:a16="http://schemas.microsoft.com/office/drawing/2014/main" val="3439375318"/>
                    </a:ext>
                  </a:extLst>
                </a:gridCol>
              </a:tblGrid>
              <a:tr h="180000">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2000</a:t>
                      </a:r>
                    </a:p>
                  </a:txBody>
                  <a:tcPr>
                    <a:lnL w="3175" cap="flat" cmpd="sng" algn="ctr">
                      <a:solidFill>
                        <a:schemeClr val="tx1"/>
                      </a:solidFill>
                      <a:prstDash val="solid"/>
                      <a:round/>
                      <a:headEnd type="none" w="med" len="med"/>
                      <a:tailEnd type="none" w="med" len="med"/>
                    </a:lnL>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2005</a:t>
                      </a:r>
                    </a:p>
                  </a:txBody>
                  <a:tcPr>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2010</a:t>
                      </a:r>
                    </a:p>
                  </a:txBody>
                  <a:tcPr>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2015</a:t>
                      </a:r>
                    </a:p>
                  </a:txBody>
                  <a:tcPr>
                    <a:lnT w="3175"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algn="ctr"/>
                      <a:r>
                        <a:rPr lang="en-KR" sz="1200" dirty="0">
                          <a:solidFill>
                            <a:schemeClr val="tx1"/>
                          </a:solidFill>
                          <a:latin typeface="Times New Roman" panose="02020603050405020304" pitchFamily="18" charset="0"/>
                          <a:cs typeface="Times New Roman" panose="02020603050405020304" pitchFamily="18" charset="0"/>
                        </a:rPr>
                        <a:t>2019</a:t>
                      </a:r>
                    </a:p>
                  </a:txBody>
                  <a:tcPr>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620213741"/>
                  </a:ext>
                </a:extLst>
              </a:tr>
              <a:tr h="180000">
                <a:tc>
                  <a:txBody>
                    <a:bodyPr/>
                    <a:lstStyle/>
                    <a:p>
                      <a:pPr algn="ctr"/>
                      <a:r>
                        <a:rPr lang="en-KR" sz="1200" dirty="0">
                          <a:latin typeface="Times New Roman" panose="02020603050405020304" pitchFamily="18" charset="0"/>
                          <a:cs typeface="Times New Roman" panose="02020603050405020304" pitchFamily="18" charset="0"/>
                        </a:rPr>
                        <a:t>117.9</a:t>
                      </a:r>
                    </a:p>
                  </a:txBody>
                  <a:tcPr>
                    <a:lnL w="3175" cap="flat" cmpd="sng" algn="ctr">
                      <a:solidFill>
                        <a:schemeClr val="tx1"/>
                      </a:solidFill>
                      <a:prstDash val="solid"/>
                      <a:round/>
                      <a:headEnd type="none" w="med" len="med"/>
                      <a:tailEnd type="none" w="med" len="med"/>
                    </a:lnL>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0</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322</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440.3</a:t>
                      </a:r>
                    </a:p>
                  </a:txBody>
                  <a:tcPr>
                    <a:lnB w="3175" cap="flat" cmpd="sng" algn="ctr">
                      <a:solidFill>
                        <a:schemeClr val="tx1"/>
                      </a:solidFill>
                      <a:prstDash val="solid"/>
                      <a:round/>
                      <a:headEnd type="none" w="med" len="med"/>
                      <a:tailEnd type="none" w="med" len="med"/>
                    </a:lnB>
                    <a:noFill/>
                  </a:tcPr>
                </a:tc>
                <a:tc>
                  <a:txBody>
                    <a:bodyPr/>
                    <a:lstStyle/>
                    <a:p>
                      <a:pPr algn="ctr"/>
                      <a:r>
                        <a:rPr lang="en-KR" sz="1200" dirty="0">
                          <a:latin typeface="Times New Roman" panose="02020603050405020304" pitchFamily="18" charset="0"/>
                          <a:cs typeface="Times New Roman" panose="02020603050405020304" pitchFamily="18" charset="0"/>
                        </a:rPr>
                        <a:t>1439.6</a:t>
                      </a:r>
                    </a:p>
                  </a:txBody>
                  <a:tcPr>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7446395"/>
                  </a:ext>
                </a:extLst>
              </a:tr>
            </a:tbl>
          </a:graphicData>
        </a:graphic>
      </p:graphicFrame>
      <p:pic>
        <p:nvPicPr>
          <p:cNvPr id="40" name="Picture 39" descr="Chart, line chart&#10;&#10;Description automatically generated">
            <a:extLst>
              <a:ext uri="{FF2B5EF4-FFF2-40B4-BE49-F238E27FC236}">
                <a16:creationId xmlns:a16="http://schemas.microsoft.com/office/drawing/2014/main" id="{986A993A-76D1-A0ED-4597-4DD6DE3E30F0}"/>
              </a:ext>
            </a:extLst>
          </p:cNvPr>
          <p:cNvPicPr>
            <a:picLocks noChangeAspect="1"/>
          </p:cNvPicPr>
          <p:nvPr/>
        </p:nvPicPr>
        <p:blipFill>
          <a:blip r:embed="rId11"/>
          <a:stretch>
            <a:fillRect/>
          </a:stretch>
        </p:blipFill>
        <p:spPr>
          <a:xfrm>
            <a:off x="5729203" y="3669981"/>
            <a:ext cx="3317803" cy="1767746"/>
          </a:xfrm>
          <a:prstGeom prst="rect">
            <a:avLst/>
          </a:prstGeom>
          <a:ln w="19050">
            <a:solidFill>
              <a:schemeClr val="tx1"/>
            </a:solidFill>
          </a:ln>
        </p:spPr>
      </p:pic>
      <p:sp>
        <p:nvSpPr>
          <p:cNvPr id="44" name="TextBox 43">
            <a:extLst>
              <a:ext uri="{FF2B5EF4-FFF2-40B4-BE49-F238E27FC236}">
                <a16:creationId xmlns:a16="http://schemas.microsoft.com/office/drawing/2014/main" id="{1A69F2A0-B8F4-2C53-C21E-C3AB4697DDD8}"/>
              </a:ext>
            </a:extLst>
          </p:cNvPr>
          <p:cNvSpPr txBox="1"/>
          <p:nvPr/>
        </p:nvSpPr>
        <p:spPr>
          <a:xfrm>
            <a:off x="9523251" y="2443904"/>
            <a:ext cx="604653"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Liver</a:t>
            </a:r>
          </a:p>
        </p:txBody>
      </p:sp>
      <p:pic>
        <p:nvPicPr>
          <p:cNvPr id="1026" name="Picture 2" descr="Liver Vector Art, Icons, and Graphics for Free Download">
            <a:extLst>
              <a:ext uri="{FF2B5EF4-FFF2-40B4-BE49-F238E27FC236}">
                <a16:creationId xmlns:a16="http://schemas.microsoft.com/office/drawing/2014/main" id="{D50DD843-D308-3B92-F8BC-4EBA4DB53D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5542" y="1717425"/>
            <a:ext cx="1000223" cy="67811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0A11C88D-2C47-6583-EE45-7D0D8ED3FE1E}"/>
              </a:ext>
            </a:extLst>
          </p:cNvPr>
          <p:cNvSpPr txBox="1"/>
          <p:nvPr/>
        </p:nvSpPr>
        <p:spPr>
          <a:xfrm>
            <a:off x="9573672" y="5188784"/>
            <a:ext cx="604653"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Liver</a:t>
            </a:r>
          </a:p>
        </p:txBody>
      </p:sp>
      <p:pic>
        <p:nvPicPr>
          <p:cNvPr id="46" name="Picture 2" descr="Liver Vector Art, Icons, and Graphics for Free Download">
            <a:extLst>
              <a:ext uri="{FF2B5EF4-FFF2-40B4-BE49-F238E27FC236}">
                <a16:creationId xmlns:a16="http://schemas.microsoft.com/office/drawing/2014/main" id="{BCEDC139-2CE9-F191-6C36-4B0F60C764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65542" y="4462305"/>
            <a:ext cx="1000223" cy="67811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F4E55171-E3C7-9AD8-135C-A20CC1B73DB1}"/>
              </a:ext>
            </a:extLst>
          </p:cNvPr>
          <p:cNvSpPr txBox="1"/>
          <p:nvPr/>
        </p:nvSpPr>
        <p:spPr>
          <a:xfrm>
            <a:off x="9320396" y="1109054"/>
            <a:ext cx="1133644" cy="369332"/>
          </a:xfrm>
          <a:prstGeom prst="rect">
            <a:avLst/>
          </a:prstGeom>
          <a:noFill/>
        </p:spPr>
        <p:txBody>
          <a:bodyPr wrap="none" rtlCol="0">
            <a:sp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Incidence</a:t>
            </a:r>
            <a:endParaRPr lang="en-KR"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49" name="TextBox 48">
            <a:extLst>
              <a:ext uri="{FF2B5EF4-FFF2-40B4-BE49-F238E27FC236}">
                <a16:creationId xmlns:a16="http://schemas.microsoft.com/office/drawing/2014/main" id="{927941FD-D207-65E3-8F2C-4174DAD79159}"/>
              </a:ext>
            </a:extLst>
          </p:cNvPr>
          <p:cNvSpPr txBox="1"/>
          <p:nvPr/>
        </p:nvSpPr>
        <p:spPr>
          <a:xfrm>
            <a:off x="10708166" y="1109054"/>
            <a:ext cx="1133644" cy="369332"/>
          </a:xfrm>
          <a:prstGeom prst="rect">
            <a:avLst/>
          </a:prstGeom>
          <a:noFill/>
        </p:spPr>
        <p:txBody>
          <a:bodyPr wrap="none" rtlCol="0">
            <a:spAutoFit/>
          </a:bodyPr>
          <a:lstStyle/>
          <a:p>
            <a:r>
              <a:rPr lang="en-US" b="1" dirty="0">
                <a:solidFill>
                  <a:schemeClr val="accent6">
                    <a:lumMod val="75000"/>
                  </a:schemeClr>
                </a:solidFill>
                <a:latin typeface="Times New Roman" panose="02020603050405020304" pitchFamily="18" charset="0"/>
                <a:cs typeface="Times New Roman" panose="02020603050405020304" pitchFamily="18" charset="0"/>
              </a:rPr>
              <a:t>Mortality</a:t>
            </a:r>
            <a:endParaRPr lang="en-KR" b="1" dirty="0">
              <a:solidFill>
                <a:schemeClr val="accent6">
                  <a:lumMod val="75000"/>
                </a:schemeClr>
              </a:solidFill>
              <a:latin typeface="Times New Roman" panose="02020603050405020304"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3F1B6315-61BF-E1D6-DDFD-8F6EDA29D9C8}"/>
              </a:ext>
            </a:extLst>
          </p:cNvPr>
          <p:cNvSpPr txBox="1"/>
          <p:nvPr/>
        </p:nvSpPr>
        <p:spPr>
          <a:xfrm>
            <a:off x="10961462" y="2411354"/>
            <a:ext cx="604653"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Liver</a:t>
            </a:r>
          </a:p>
        </p:txBody>
      </p:sp>
      <p:pic>
        <p:nvPicPr>
          <p:cNvPr id="51" name="Picture 2" descr="Liver Vector Art, Icons, and Graphics for Free Download">
            <a:extLst>
              <a:ext uri="{FF2B5EF4-FFF2-40B4-BE49-F238E27FC236}">
                <a16:creationId xmlns:a16="http://schemas.microsoft.com/office/drawing/2014/main" id="{C9A85351-FF24-2D76-B34D-052E5D9FE6E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03753" y="1684875"/>
            <a:ext cx="1000223" cy="678117"/>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FE6A4954-AAD4-B363-F4FA-5555D61FF169}"/>
              </a:ext>
            </a:extLst>
          </p:cNvPr>
          <p:cNvSpPr txBox="1"/>
          <p:nvPr/>
        </p:nvSpPr>
        <p:spPr>
          <a:xfrm>
            <a:off x="9272579" y="3762412"/>
            <a:ext cx="1133644" cy="369332"/>
          </a:xfrm>
          <a:prstGeom prst="rect">
            <a:avLst/>
          </a:prstGeom>
          <a:noFill/>
        </p:spPr>
        <p:txBody>
          <a:bodyPr wrap="none" rtlCol="0">
            <a:sp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Incidence</a:t>
            </a:r>
            <a:endParaRPr lang="en-KR"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EA49E227-1680-625E-2593-8565123CCD92}"/>
              </a:ext>
            </a:extLst>
          </p:cNvPr>
          <p:cNvSpPr txBox="1"/>
          <p:nvPr/>
        </p:nvSpPr>
        <p:spPr>
          <a:xfrm>
            <a:off x="10686621" y="3762412"/>
            <a:ext cx="1133644" cy="369332"/>
          </a:xfrm>
          <a:prstGeom prst="rect">
            <a:avLst/>
          </a:prstGeom>
          <a:noFill/>
        </p:spPr>
        <p:txBody>
          <a:bodyPr wrap="none" rtlCol="0">
            <a:spAutoFit/>
          </a:bodyPr>
          <a:lstStyle/>
          <a:p>
            <a:r>
              <a:rPr lang="en-US" b="1" dirty="0">
                <a:solidFill>
                  <a:schemeClr val="accent6">
                    <a:lumMod val="75000"/>
                  </a:schemeClr>
                </a:solidFill>
                <a:latin typeface="Times New Roman" panose="02020603050405020304" pitchFamily="18" charset="0"/>
                <a:cs typeface="Times New Roman" panose="02020603050405020304" pitchFamily="18" charset="0"/>
              </a:rPr>
              <a:t>Mortality</a:t>
            </a:r>
            <a:endParaRPr lang="en-KR" b="1" dirty="0">
              <a:solidFill>
                <a:schemeClr val="accent6">
                  <a:lumMod val="75000"/>
                </a:schemeClr>
              </a:solidFill>
              <a:latin typeface="Times New Roman" panose="02020603050405020304" pitchFamily="18" charset="0"/>
              <a:cs typeface="Times New Roman" panose="02020603050405020304" pitchFamily="18" charset="0"/>
            </a:endParaRPr>
          </a:p>
        </p:txBody>
      </p:sp>
      <p:pic>
        <p:nvPicPr>
          <p:cNvPr id="55" name="Picture 54" descr="A picture containing scissors, tool&#10;&#10;Description automatically generated">
            <a:extLst>
              <a:ext uri="{FF2B5EF4-FFF2-40B4-BE49-F238E27FC236}">
                <a16:creationId xmlns:a16="http://schemas.microsoft.com/office/drawing/2014/main" id="{471C085D-A057-62DA-7097-875412B5231D}"/>
              </a:ext>
            </a:extLst>
          </p:cNvPr>
          <p:cNvPicPr>
            <a:picLocks noChangeAspect="1"/>
          </p:cNvPicPr>
          <p:nvPr/>
        </p:nvPicPr>
        <p:blipFill>
          <a:blip r:embed="rId13"/>
          <a:stretch>
            <a:fillRect/>
          </a:stretch>
        </p:blipFill>
        <p:spPr>
          <a:xfrm>
            <a:off x="10672257" y="4340231"/>
            <a:ext cx="1131719" cy="832894"/>
          </a:xfrm>
          <a:prstGeom prst="rect">
            <a:avLst/>
          </a:prstGeom>
        </p:spPr>
      </p:pic>
      <p:sp>
        <p:nvSpPr>
          <p:cNvPr id="56" name="TextBox 55">
            <a:extLst>
              <a:ext uri="{FF2B5EF4-FFF2-40B4-BE49-F238E27FC236}">
                <a16:creationId xmlns:a16="http://schemas.microsoft.com/office/drawing/2014/main" id="{A54A8611-EE83-0CE7-2CEA-EE0FA600B653}"/>
              </a:ext>
            </a:extLst>
          </p:cNvPr>
          <p:cNvSpPr txBox="1"/>
          <p:nvPr/>
        </p:nvSpPr>
        <p:spPr>
          <a:xfrm>
            <a:off x="10708166" y="5200618"/>
            <a:ext cx="1247457" cy="307777"/>
          </a:xfrm>
          <a:prstGeom prst="rect">
            <a:avLst/>
          </a:prstGeom>
          <a:noFill/>
        </p:spPr>
        <p:txBody>
          <a:bodyPr wrap="none" rtlCol="0">
            <a:spAutoFit/>
          </a:bodyPr>
          <a:lstStyle/>
          <a:p>
            <a:r>
              <a:rPr lang="en-KR" sz="1400" b="1" dirty="0">
                <a:latin typeface="Times New Roman" panose="02020603050405020304" pitchFamily="18" charset="0"/>
                <a:cs typeface="Times New Roman" panose="02020603050405020304" pitchFamily="18" charset="0"/>
              </a:rPr>
              <a:t>Cervux Ulteri</a:t>
            </a:r>
          </a:p>
        </p:txBody>
      </p:sp>
      <p:sp>
        <p:nvSpPr>
          <p:cNvPr id="57" name="TextBox 56">
            <a:extLst>
              <a:ext uri="{FF2B5EF4-FFF2-40B4-BE49-F238E27FC236}">
                <a16:creationId xmlns:a16="http://schemas.microsoft.com/office/drawing/2014/main" id="{D91F6D1E-C434-DC57-5325-20E9662204AA}"/>
              </a:ext>
            </a:extLst>
          </p:cNvPr>
          <p:cNvSpPr txBox="1"/>
          <p:nvPr/>
        </p:nvSpPr>
        <p:spPr>
          <a:xfrm rot="16200000">
            <a:off x="-2093152" y="3338789"/>
            <a:ext cx="4983095" cy="369332"/>
          </a:xfrm>
          <a:prstGeom prst="rect">
            <a:avLst/>
          </a:prstGeom>
          <a:noFill/>
        </p:spPr>
        <p:txBody>
          <a:bodyPr wrap="none" rtlCol="0">
            <a:spAutoFit/>
          </a:bodyPr>
          <a:lstStyle/>
          <a:p>
            <a:r>
              <a:rPr lang="en-US" b="1" dirty="0">
                <a:solidFill>
                  <a:schemeClr val="accent2">
                    <a:lumMod val="75000"/>
                  </a:schemeClr>
                </a:solidFill>
                <a:latin typeface="Times New Roman" panose="02020603050405020304" pitchFamily="18" charset="0"/>
                <a:cs typeface="Times New Roman" panose="02020603050405020304" pitchFamily="18" charset="0"/>
              </a:rPr>
              <a:t>Ageing factor contribution case / net change case</a:t>
            </a:r>
            <a:endParaRPr lang="en-KR"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7634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5796545-C017-0C74-64F2-832AB2EBDAF8}"/>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5" name="Picture 14" descr="Logo&#10;&#10;Description automatically generated">
            <a:extLst>
              <a:ext uri="{FF2B5EF4-FFF2-40B4-BE49-F238E27FC236}">
                <a16:creationId xmlns:a16="http://schemas.microsoft.com/office/drawing/2014/main" id="{382310E1-2A0B-2857-97BF-187F16FEA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28" name="TextBox 27">
            <a:extLst>
              <a:ext uri="{FF2B5EF4-FFF2-40B4-BE49-F238E27FC236}">
                <a16:creationId xmlns:a16="http://schemas.microsoft.com/office/drawing/2014/main" id="{4081D3D6-7EEC-0CF9-AB64-908912FAC54E}"/>
              </a:ext>
            </a:extLst>
          </p:cNvPr>
          <p:cNvSpPr txBox="1"/>
          <p:nvPr/>
        </p:nvSpPr>
        <p:spPr>
          <a:xfrm>
            <a:off x="842800" y="100875"/>
            <a:ext cx="10506402" cy="477054"/>
          </a:xfrm>
          <a:prstGeom prst="rect">
            <a:avLst/>
          </a:prstGeom>
          <a:noFill/>
        </p:spPr>
        <p:txBody>
          <a:bodyPr wrap="none" rtlCol="0">
            <a:spAutoFit/>
          </a:bodyPr>
          <a:lstStyle/>
          <a:p>
            <a:pPr algn="ctr"/>
            <a:r>
              <a:rPr lang="en-KR"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en-KR" sz="2500" b="1" dirty="0">
              <a:solidFill>
                <a:schemeClr val="bg1"/>
              </a:solidFill>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8255DE3D-C5C3-0767-AE86-3AE02736D45A}"/>
              </a:ext>
            </a:extLst>
          </p:cNvPr>
          <p:cNvGrpSpPr/>
          <p:nvPr/>
        </p:nvGrpSpPr>
        <p:grpSpPr>
          <a:xfrm>
            <a:off x="587955" y="1284702"/>
            <a:ext cx="4417916" cy="4210131"/>
            <a:chOff x="-108923" y="1133806"/>
            <a:chExt cx="6498652" cy="6193005"/>
          </a:xfrm>
        </p:grpSpPr>
        <p:pic>
          <p:nvPicPr>
            <p:cNvPr id="36" name="Picture 35" descr="Diagram&#10;&#10;Description automatically generated">
              <a:extLst>
                <a:ext uri="{FF2B5EF4-FFF2-40B4-BE49-F238E27FC236}">
                  <a16:creationId xmlns:a16="http://schemas.microsoft.com/office/drawing/2014/main" id="{EFE076A2-394A-8C95-A6F2-8220FB217D06}"/>
                </a:ext>
              </a:extLst>
            </p:cNvPr>
            <p:cNvPicPr>
              <a:picLocks noChangeAspect="1"/>
            </p:cNvPicPr>
            <p:nvPr/>
          </p:nvPicPr>
          <p:blipFill>
            <a:blip r:embed="rId4"/>
            <a:stretch>
              <a:fillRect/>
            </a:stretch>
          </p:blipFill>
          <p:spPr>
            <a:xfrm>
              <a:off x="2737364" y="1133806"/>
              <a:ext cx="3652365" cy="4175169"/>
            </a:xfrm>
            <a:prstGeom prst="rect">
              <a:avLst/>
            </a:prstGeom>
            <a:ln w="28575">
              <a:solidFill>
                <a:schemeClr val="tx1"/>
              </a:solidFill>
            </a:ln>
          </p:spPr>
        </p:pic>
        <p:pic>
          <p:nvPicPr>
            <p:cNvPr id="34" name="Picture 33" descr="Diagram&#10;&#10;Description automatically generated">
              <a:extLst>
                <a:ext uri="{FF2B5EF4-FFF2-40B4-BE49-F238E27FC236}">
                  <a16:creationId xmlns:a16="http://schemas.microsoft.com/office/drawing/2014/main" id="{0B8A388C-DAF8-C72A-30DB-2D551BE56719}"/>
                </a:ext>
              </a:extLst>
            </p:cNvPr>
            <p:cNvPicPr>
              <a:picLocks noChangeAspect="1"/>
            </p:cNvPicPr>
            <p:nvPr/>
          </p:nvPicPr>
          <p:blipFill>
            <a:blip r:embed="rId5"/>
            <a:stretch>
              <a:fillRect/>
            </a:stretch>
          </p:blipFill>
          <p:spPr>
            <a:xfrm>
              <a:off x="1698802" y="1401466"/>
              <a:ext cx="3593805" cy="3208504"/>
            </a:xfrm>
            <a:prstGeom prst="rect">
              <a:avLst/>
            </a:prstGeom>
            <a:ln w="28575">
              <a:solidFill>
                <a:schemeClr val="tx1"/>
              </a:solidFill>
            </a:ln>
          </p:spPr>
        </p:pic>
        <p:pic>
          <p:nvPicPr>
            <p:cNvPr id="32" name="Picture 31" descr="Diagram&#10;&#10;Description automatically generated">
              <a:extLst>
                <a:ext uri="{FF2B5EF4-FFF2-40B4-BE49-F238E27FC236}">
                  <a16:creationId xmlns:a16="http://schemas.microsoft.com/office/drawing/2014/main" id="{954F6B88-81D3-93A9-2C78-166F2FF5A403}"/>
                </a:ext>
              </a:extLst>
            </p:cNvPr>
            <p:cNvPicPr>
              <a:picLocks noChangeAspect="1"/>
            </p:cNvPicPr>
            <p:nvPr/>
          </p:nvPicPr>
          <p:blipFill>
            <a:blip r:embed="rId6"/>
            <a:stretch>
              <a:fillRect/>
            </a:stretch>
          </p:blipFill>
          <p:spPr>
            <a:xfrm>
              <a:off x="739818" y="1840574"/>
              <a:ext cx="3597809" cy="5047129"/>
            </a:xfrm>
            <a:prstGeom prst="rect">
              <a:avLst/>
            </a:prstGeom>
            <a:ln w="28575">
              <a:solidFill>
                <a:schemeClr val="tx1"/>
              </a:solidFill>
            </a:ln>
          </p:spPr>
        </p:pic>
        <p:pic>
          <p:nvPicPr>
            <p:cNvPr id="30" name="Picture 29" descr="Diagram&#10;&#10;Description automatically generated">
              <a:extLst>
                <a:ext uri="{FF2B5EF4-FFF2-40B4-BE49-F238E27FC236}">
                  <a16:creationId xmlns:a16="http://schemas.microsoft.com/office/drawing/2014/main" id="{6595434D-50A4-5FD0-D1EF-5380C6554FA1}"/>
                </a:ext>
              </a:extLst>
            </p:cNvPr>
            <p:cNvPicPr>
              <a:picLocks noChangeAspect="1"/>
            </p:cNvPicPr>
            <p:nvPr/>
          </p:nvPicPr>
          <p:blipFill>
            <a:blip r:embed="rId7"/>
            <a:stretch>
              <a:fillRect/>
            </a:stretch>
          </p:blipFill>
          <p:spPr>
            <a:xfrm>
              <a:off x="-108923" y="2347422"/>
              <a:ext cx="3597808" cy="4979389"/>
            </a:xfrm>
            <a:prstGeom prst="rect">
              <a:avLst/>
            </a:prstGeom>
            <a:ln w="28575">
              <a:solidFill>
                <a:schemeClr val="tx1"/>
              </a:solidFill>
            </a:ln>
          </p:spPr>
        </p:pic>
      </p:grpSp>
      <p:sp>
        <p:nvSpPr>
          <p:cNvPr id="38" name="Right Arrow 37">
            <a:extLst>
              <a:ext uri="{FF2B5EF4-FFF2-40B4-BE49-F238E27FC236}">
                <a16:creationId xmlns:a16="http://schemas.microsoft.com/office/drawing/2014/main" id="{50ECC979-D284-9F88-C3B5-200293EBF7DA}"/>
              </a:ext>
            </a:extLst>
          </p:cNvPr>
          <p:cNvSpPr/>
          <p:nvPr/>
        </p:nvSpPr>
        <p:spPr>
          <a:xfrm>
            <a:off x="5226237" y="3042036"/>
            <a:ext cx="869763" cy="489052"/>
          </a:xfrm>
          <a:prstGeom prst="rightArrow">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39" name="Rectangle 38">
            <a:extLst>
              <a:ext uri="{FF2B5EF4-FFF2-40B4-BE49-F238E27FC236}">
                <a16:creationId xmlns:a16="http://schemas.microsoft.com/office/drawing/2014/main" id="{44A63F6D-7489-17D1-ACCC-4F9BC2B5A2C0}"/>
              </a:ext>
            </a:extLst>
          </p:cNvPr>
          <p:cNvSpPr/>
          <p:nvPr/>
        </p:nvSpPr>
        <p:spPr>
          <a:xfrm>
            <a:off x="6316366" y="1896122"/>
            <a:ext cx="5505928" cy="1085752"/>
          </a:xfrm>
          <a:prstGeom prst="rect">
            <a:avLst/>
          </a:prstGeom>
          <a:solidFill>
            <a:srgbClr val="DAE3F3">
              <a:alpha val="32941"/>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200" b="1" dirty="0">
                <a:solidFill>
                  <a:schemeClr val="tx1"/>
                </a:solidFill>
                <a:latin typeface="Times New Roman" panose="02020603050405020304" pitchFamily="18" charset="0"/>
                <a:cs typeface="Times New Roman" panose="02020603050405020304" pitchFamily="18" charset="0"/>
              </a:rPr>
              <a:t>Compare differences</a:t>
            </a:r>
          </a:p>
          <a:p>
            <a:pPr algn="ctr"/>
            <a:r>
              <a:rPr lang="en-GB" sz="2200" b="1" dirty="0">
                <a:solidFill>
                  <a:schemeClr val="tx1"/>
                </a:solidFill>
                <a:latin typeface="Times New Roman" panose="02020603050405020304" pitchFamily="18" charset="0"/>
                <a:cs typeface="Times New Roman" panose="02020603050405020304" pitchFamily="18" charset="0"/>
              </a:rPr>
              <a:t> between models based on prediction trends</a:t>
            </a:r>
            <a:endParaRPr lang="en-KR" sz="2200" b="1" dirty="0">
              <a:solidFill>
                <a:schemeClr val="tx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53D91B39-D4A8-302F-B199-7054EBA5012F}"/>
              </a:ext>
            </a:extLst>
          </p:cNvPr>
          <p:cNvSpPr txBox="1"/>
          <p:nvPr/>
        </p:nvSpPr>
        <p:spPr>
          <a:xfrm>
            <a:off x="6316366" y="3363452"/>
            <a:ext cx="5505928" cy="1384995"/>
          </a:xfrm>
          <a:prstGeom prst="rect">
            <a:avLst/>
          </a:prstGeom>
          <a:noFill/>
        </p:spPr>
        <p:txBody>
          <a:bodyPr wrap="square">
            <a:spAutoFit/>
          </a:bodyPr>
          <a:lstStyle/>
          <a:p>
            <a:pPr marL="285750" indent="-285750">
              <a:buFontTx/>
              <a:buChar char="-"/>
            </a:pPr>
            <a:r>
              <a:rPr lang="en-KR" sz="2100" b="1" dirty="0">
                <a:latin typeface="Times New Roman" panose="02020603050405020304" pitchFamily="18" charset="0"/>
                <a:cs typeface="Times New Roman" panose="02020603050405020304" pitchFamily="18" charset="0"/>
              </a:rPr>
              <a:t>Is the pattern of increase or decrease the same across models?</a:t>
            </a:r>
          </a:p>
          <a:p>
            <a:pPr marL="285750" indent="-285750">
              <a:buFontTx/>
              <a:buChar char="-"/>
            </a:pPr>
            <a:endParaRPr lang="en-KR" sz="2100" b="1" dirty="0">
              <a:latin typeface="Times New Roman" panose="02020603050405020304" pitchFamily="18" charset="0"/>
              <a:cs typeface="Times New Roman" panose="02020603050405020304" pitchFamily="18" charset="0"/>
            </a:endParaRPr>
          </a:p>
          <a:p>
            <a:pPr marL="285750" indent="-285750">
              <a:buFontTx/>
              <a:buChar char="-"/>
            </a:pPr>
            <a:r>
              <a:rPr lang="en-KR" sz="2100" b="1" dirty="0">
                <a:latin typeface="Times New Roman" panose="02020603050405020304" pitchFamily="18" charset="0"/>
                <a:cs typeface="Times New Roman" panose="02020603050405020304" pitchFamily="18" charset="0"/>
              </a:rPr>
              <a:t>Do suggest similar predictions by models</a:t>
            </a:r>
          </a:p>
        </p:txBody>
      </p:sp>
      <p:sp>
        <p:nvSpPr>
          <p:cNvPr id="43" name="TextBox 42">
            <a:extLst>
              <a:ext uri="{FF2B5EF4-FFF2-40B4-BE49-F238E27FC236}">
                <a16:creationId xmlns:a16="http://schemas.microsoft.com/office/drawing/2014/main" id="{572A9287-040A-D754-1797-11DB441435D0}"/>
              </a:ext>
            </a:extLst>
          </p:cNvPr>
          <p:cNvSpPr txBox="1"/>
          <p:nvPr/>
        </p:nvSpPr>
        <p:spPr>
          <a:xfrm>
            <a:off x="969493" y="5654733"/>
            <a:ext cx="3972241"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Proejction by model, sex, cancer type</a:t>
            </a:r>
          </a:p>
        </p:txBody>
      </p:sp>
    </p:spTree>
    <p:extLst>
      <p:ext uri="{BB962C8B-B14F-4D97-AF65-F5344CB8AC3E}">
        <p14:creationId xmlns:p14="http://schemas.microsoft.com/office/powerpoint/2010/main" val="323023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8529F037-9404-D555-D234-9FF64D6EC700}"/>
              </a:ext>
            </a:extLst>
          </p:cNvPr>
          <p:cNvSpPr/>
          <p:nvPr/>
        </p:nvSpPr>
        <p:spPr>
          <a:xfrm>
            <a:off x="1755454" y="1051142"/>
            <a:ext cx="3787663" cy="2746503"/>
          </a:xfrm>
          <a:prstGeom prst="rect">
            <a:avLst/>
          </a:prstGeom>
          <a:solidFill>
            <a:srgbClr val="D0E3CD">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5" name="Rectangle 84">
            <a:extLst>
              <a:ext uri="{FF2B5EF4-FFF2-40B4-BE49-F238E27FC236}">
                <a16:creationId xmlns:a16="http://schemas.microsoft.com/office/drawing/2014/main" id="{6B1AAF1A-CFBB-9D2B-E156-C80DABCE77C4}"/>
              </a:ext>
            </a:extLst>
          </p:cNvPr>
          <p:cNvSpPr/>
          <p:nvPr/>
        </p:nvSpPr>
        <p:spPr>
          <a:xfrm>
            <a:off x="1758284" y="3861301"/>
            <a:ext cx="3787663" cy="1761140"/>
          </a:xfrm>
          <a:prstGeom prst="rect">
            <a:avLst/>
          </a:prstGeom>
          <a:solidFill>
            <a:schemeClr val="accent2">
              <a:lumMod val="20000"/>
              <a:lumOff val="8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6" name="Rectangle 85">
            <a:extLst>
              <a:ext uri="{FF2B5EF4-FFF2-40B4-BE49-F238E27FC236}">
                <a16:creationId xmlns:a16="http://schemas.microsoft.com/office/drawing/2014/main" id="{ED3CE2FF-F8DD-8E9E-6157-CBEA279CFB6D}"/>
              </a:ext>
            </a:extLst>
          </p:cNvPr>
          <p:cNvSpPr/>
          <p:nvPr/>
        </p:nvSpPr>
        <p:spPr>
          <a:xfrm>
            <a:off x="7716295" y="3829870"/>
            <a:ext cx="3787663" cy="2074455"/>
          </a:xfrm>
          <a:prstGeom prst="rect">
            <a:avLst/>
          </a:prstGeom>
          <a:solidFill>
            <a:schemeClr val="accent2">
              <a:lumMod val="20000"/>
              <a:lumOff val="80000"/>
              <a:alpha val="1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4" name="Rectangle 83">
            <a:extLst>
              <a:ext uri="{FF2B5EF4-FFF2-40B4-BE49-F238E27FC236}">
                <a16:creationId xmlns:a16="http://schemas.microsoft.com/office/drawing/2014/main" id="{12B1305C-1DDA-409B-087E-8BC9B00DCC01}"/>
              </a:ext>
            </a:extLst>
          </p:cNvPr>
          <p:cNvSpPr/>
          <p:nvPr/>
        </p:nvSpPr>
        <p:spPr>
          <a:xfrm>
            <a:off x="7693991" y="1042283"/>
            <a:ext cx="3787662" cy="1788960"/>
          </a:xfrm>
          <a:prstGeom prst="rect">
            <a:avLst/>
          </a:prstGeom>
          <a:solidFill>
            <a:srgbClr val="D0E3CD">
              <a:alpha val="1803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32" name="Rectangle 31">
            <a:extLst>
              <a:ext uri="{FF2B5EF4-FFF2-40B4-BE49-F238E27FC236}">
                <a16:creationId xmlns:a16="http://schemas.microsoft.com/office/drawing/2014/main" id="{DA67C7FC-8AAC-AEB8-17E5-3729E014A1F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cxnSp>
        <p:nvCxnSpPr>
          <p:cNvPr id="43" name="Straight Connector 42">
            <a:extLst>
              <a:ext uri="{FF2B5EF4-FFF2-40B4-BE49-F238E27FC236}">
                <a16:creationId xmlns:a16="http://schemas.microsoft.com/office/drawing/2014/main" id="{1FDFB16B-D775-5361-F26A-A0090876EED6}"/>
              </a:ext>
            </a:extLst>
          </p:cNvPr>
          <p:cNvCxnSpPr>
            <a:cxnSpLocks/>
          </p:cNvCxnSpPr>
          <p:nvPr/>
        </p:nvCxnSpPr>
        <p:spPr>
          <a:xfrm>
            <a:off x="5859346" y="1075765"/>
            <a:ext cx="0" cy="4849786"/>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46" name="Picture 45" descr="Logo&#10;&#10;Description automatically generated">
            <a:extLst>
              <a:ext uri="{FF2B5EF4-FFF2-40B4-BE49-F238E27FC236}">
                <a16:creationId xmlns:a16="http://schemas.microsoft.com/office/drawing/2014/main" id="{F6041956-FA52-30D8-20FC-5579F5F2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pic>
        <p:nvPicPr>
          <p:cNvPr id="64" name="Graphic 63" descr="Man with solid fill">
            <a:extLst>
              <a:ext uri="{FF2B5EF4-FFF2-40B4-BE49-F238E27FC236}">
                <a16:creationId xmlns:a16="http://schemas.microsoft.com/office/drawing/2014/main" id="{62CD31D0-A832-A703-5813-C1508CC4D3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448" y="2246485"/>
            <a:ext cx="2520000" cy="2520000"/>
          </a:xfrm>
          <a:prstGeom prst="rect">
            <a:avLst/>
          </a:prstGeom>
        </p:spPr>
      </p:pic>
      <p:pic>
        <p:nvPicPr>
          <p:cNvPr id="66" name="Graphic 65" descr="Woman with solid fill">
            <a:extLst>
              <a:ext uri="{FF2B5EF4-FFF2-40B4-BE49-F238E27FC236}">
                <a16:creationId xmlns:a16="http://schemas.microsoft.com/office/drawing/2014/main" id="{415968CE-CAD6-C7B4-402C-2E5EB04724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49921" y="2277252"/>
            <a:ext cx="2520000" cy="2520000"/>
          </a:xfrm>
          <a:prstGeom prst="rect">
            <a:avLst/>
          </a:prstGeom>
        </p:spPr>
      </p:pic>
      <p:graphicFrame>
        <p:nvGraphicFramePr>
          <p:cNvPr id="76" name="Table 76">
            <a:extLst>
              <a:ext uri="{FF2B5EF4-FFF2-40B4-BE49-F238E27FC236}">
                <a16:creationId xmlns:a16="http://schemas.microsoft.com/office/drawing/2014/main" id="{6C5F8D07-FF00-DF0A-6E78-310989695D9D}"/>
              </a:ext>
            </a:extLst>
          </p:cNvPr>
          <p:cNvGraphicFramePr>
            <a:graphicFrameLocks noGrp="1"/>
          </p:cNvGraphicFramePr>
          <p:nvPr>
            <p:extLst>
              <p:ext uri="{D42A27DB-BD31-4B8C-83A1-F6EECF244321}">
                <p14:modId xmlns:p14="http://schemas.microsoft.com/office/powerpoint/2010/main" val="163219904"/>
              </p:ext>
            </p:extLst>
          </p:nvPr>
        </p:nvGraphicFramePr>
        <p:xfrm>
          <a:off x="1902628" y="1019379"/>
          <a:ext cx="3605796" cy="2844800"/>
        </p:xfrm>
        <a:graphic>
          <a:graphicData uri="http://schemas.openxmlformats.org/drawingml/2006/table">
            <a:tbl>
              <a:tblPr firstRow="1" bandRow="1">
                <a:tableStyleId>{5C22544A-7EE6-4342-B048-85BDC9FD1C3A}</a:tableStyleId>
              </a:tblPr>
              <a:tblGrid>
                <a:gridCol w="1802898">
                  <a:extLst>
                    <a:ext uri="{9D8B030D-6E8A-4147-A177-3AD203B41FA5}">
                      <a16:colId xmlns:a16="http://schemas.microsoft.com/office/drawing/2014/main" val="186454130"/>
                    </a:ext>
                  </a:extLst>
                </a:gridCol>
                <a:gridCol w="1802898">
                  <a:extLst>
                    <a:ext uri="{9D8B030D-6E8A-4147-A177-3AD203B41FA5}">
                      <a16:colId xmlns:a16="http://schemas.microsoft.com/office/drawing/2014/main" val="595756839"/>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Similar Trend</a:t>
                      </a:r>
                      <a:endParaRPr lang="en-KR" sz="1400" b="1" dirty="0">
                        <a:solidFill>
                          <a:schemeClr val="tx1"/>
                        </a:solidFill>
                        <a:latin typeface="Times New Roman" panose="02020603050405020304" pitchFamily="18" charset="0"/>
                        <a:cs typeface="Times New Roman" panose="02020603050405020304" pitchFamily="18" charset="0"/>
                      </a:endParaRPr>
                    </a:p>
                  </a:txBody>
                  <a:tcPr>
                    <a:noFill/>
                  </a:tcPr>
                </a:tc>
                <a:tc hMerge="1">
                  <a:txBody>
                    <a:bodyPr/>
                    <a:lstStyle/>
                    <a:p>
                      <a:endParaRPr lang="en-KR" dirty="0"/>
                    </a:p>
                  </a:txBody>
                  <a:tcPr/>
                </a:tc>
                <a:extLst>
                  <a:ext uri="{0D108BD9-81ED-4DB2-BD59-A6C34878D82A}">
                    <a16:rowId xmlns:a16="http://schemas.microsoft.com/office/drawing/2014/main" val="1686760110"/>
                  </a:ext>
                </a:extLst>
              </a:tr>
              <a:tr h="370840">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Incidence</a:t>
                      </a:r>
                    </a:p>
                  </a:txBody>
                  <a:tcPr>
                    <a:noFill/>
                  </a:tcPr>
                </a:tc>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Mortality</a:t>
                      </a:r>
                    </a:p>
                  </a:txBody>
                  <a:tcPr>
                    <a:noFill/>
                  </a:tcPr>
                </a:tc>
                <a:extLst>
                  <a:ext uri="{0D108BD9-81ED-4DB2-BD59-A6C34878D82A}">
                    <a16:rowId xmlns:a16="http://schemas.microsoft.com/office/drawing/2014/main" val="3272054494"/>
                  </a:ext>
                </a:extLst>
              </a:tr>
              <a:tr h="370840">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Gallbladder (C23-C24)</a:t>
                      </a:r>
                    </a:p>
                    <a:p>
                      <a:pPr marL="285750" indent="-285750">
                        <a:buFontTx/>
                        <a:buChar char="-"/>
                      </a:pPr>
                      <a:r>
                        <a:rPr lang="en-KR" sz="1200" dirty="0">
                          <a:solidFill>
                            <a:schemeClr val="tx1"/>
                          </a:solidFill>
                          <a:latin typeface="Times New Roman" panose="02020603050405020304" pitchFamily="18" charset="0"/>
                          <a:cs typeface="Times New Roman" panose="02020603050405020304" pitchFamily="18" charset="0"/>
                        </a:rPr>
                        <a:t>Pancreas (C25)</a:t>
                      </a:r>
                    </a:p>
                    <a:p>
                      <a:pPr marL="285750" indent="-285750">
                        <a:buFontTx/>
                        <a:buChar char="-"/>
                      </a:pPr>
                      <a:r>
                        <a:rPr lang="en-KR" sz="1200" dirty="0">
                          <a:latin typeface="Times New Roman" panose="02020603050405020304" pitchFamily="18" charset="0"/>
                          <a:cs typeface="Times New Roman" panose="02020603050405020304" pitchFamily="18" charset="0"/>
                        </a:rPr>
                        <a:t>Lung (C33-C34)</a:t>
                      </a:r>
                    </a:p>
                    <a:p>
                      <a:pPr marL="285750" indent="-285750">
                        <a:buFontTx/>
                        <a:buChar char="-"/>
                      </a:pPr>
                      <a:r>
                        <a:rPr lang="en-KR" sz="1200" dirty="0">
                          <a:latin typeface="Times New Roman" panose="02020603050405020304" pitchFamily="18" charset="0"/>
                          <a:cs typeface="Times New Roman" panose="02020603050405020304" pitchFamily="18" charset="0"/>
                        </a:rPr>
                        <a:t>Prostate (C61)</a:t>
                      </a:r>
                    </a:p>
                    <a:p>
                      <a:pPr marL="285750" indent="-285750">
                        <a:buFontTx/>
                        <a:buChar char="-"/>
                      </a:pPr>
                      <a:r>
                        <a:rPr lang="en-KR" sz="1200" dirty="0">
                          <a:latin typeface="Times New Roman" panose="02020603050405020304" pitchFamily="18" charset="0"/>
                          <a:cs typeface="Times New Roman" panose="02020603050405020304" pitchFamily="18" charset="0"/>
                        </a:rPr>
                        <a:t>Kidney (C64)</a:t>
                      </a:r>
                    </a:p>
                    <a:p>
                      <a:pPr marL="285750" indent="-285750">
                        <a:buFontTx/>
                        <a:buChar char="-"/>
                      </a:pPr>
                      <a:r>
                        <a:rPr lang="en-KR" sz="1200" dirty="0">
                          <a:latin typeface="Times New Roman" panose="02020603050405020304" pitchFamily="18" charset="0"/>
                          <a:cs typeface="Times New Roman" panose="02020603050405020304" pitchFamily="18" charset="0"/>
                        </a:rPr>
                        <a:t>Baldder (C67)</a:t>
                      </a:r>
                    </a:p>
                    <a:p>
                      <a:pPr algn="ct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Stomach (C16)</a:t>
                      </a:r>
                    </a:p>
                    <a:p>
                      <a:pPr marL="285750" indent="-285750">
                        <a:buFontTx/>
                        <a:buChar char="-"/>
                      </a:pPr>
                      <a:r>
                        <a:rPr lang="en-KR" sz="1200" dirty="0">
                          <a:latin typeface="Times New Roman" panose="02020603050405020304" pitchFamily="18" charset="0"/>
                          <a:cs typeface="Times New Roman" panose="02020603050405020304" pitchFamily="18" charset="0"/>
                        </a:rPr>
                        <a:t>Colorcetcal &amp; Anus (C18-C21)</a:t>
                      </a:r>
                    </a:p>
                    <a:p>
                      <a:pPr marL="285750" indent="-285750">
                        <a:buFontTx/>
                        <a:buChar char="-"/>
                      </a:pPr>
                      <a:r>
                        <a:rPr lang="en-KR" sz="1200" dirty="0">
                          <a:solidFill>
                            <a:schemeClr val="tx1"/>
                          </a:solidFill>
                          <a:latin typeface="Times New Roman" panose="02020603050405020304" pitchFamily="18" charset="0"/>
                          <a:cs typeface="Times New Roman" panose="02020603050405020304" pitchFamily="18" charset="0"/>
                        </a:rPr>
                        <a:t>Pancreas (C25)</a:t>
                      </a:r>
                    </a:p>
                    <a:p>
                      <a:pPr marL="285750" indent="-285750">
                        <a:buFontTx/>
                        <a:buChar char="-"/>
                      </a:pPr>
                      <a:r>
                        <a:rPr lang="en-KR" sz="1200" dirty="0">
                          <a:latin typeface="Times New Roman" panose="02020603050405020304" pitchFamily="18" charset="0"/>
                          <a:cs typeface="Times New Roman" panose="02020603050405020304" pitchFamily="18" charset="0"/>
                        </a:rPr>
                        <a:t>Lung (C33-C34)</a:t>
                      </a:r>
                    </a:p>
                    <a:p>
                      <a:pPr marL="285750" indent="-285750">
                        <a:buFontTx/>
                        <a:buChar char="-"/>
                      </a:pPr>
                      <a:r>
                        <a:rPr lang="en-KR" sz="1200" dirty="0">
                          <a:latin typeface="Times New Roman" panose="02020603050405020304" pitchFamily="18" charset="0"/>
                          <a:cs typeface="Times New Roman" panose="02020603050405020304" pitchFamily="18" charset="0"/>
                        </a:rPr>
                        <a:t>Prostate (C61)</a:t>
                      </a:r>
                    </a:p>
                    <a:p>
                      <a:pPr marL="285750" indent="-285750">
                        <a:buFontTx/>
                        <a:buChar char="-"/>
                      </a:pPr>
                      <a:r>
                        <a:rPr lang="en-KR" sz="1200" dirty="0">
                          <a:latin typeface="Times New Roman" panose="02020603050405020304" pitchFamily="18" charset="0"/>
                          <a:cs typeface="Times New Roman" panose="02020603050405020304" pitchFamily="18" charset="0"/>
                        </a:rPr>
                        <a:t>Non-Hodgkin Lymphoma (C82-C86)</a:t>
                      </a:r>
                    </a:p>
                    <a:p>
                      <a:pPr marL="285750" indent="-285750">
                        <a:buFontTx/>
                        <a:buChar char="-"/>
                      </a:pPr>
                      <a:r>
                        <a:rPr lang="en-KR" sz="1200" dirty="0">
                          <a:latin typeface="Times New Roman" panose="02020603050405020304" pitchFamily="18" charset="0"/>
                          <a:cs typeface="Times New Roman" panose="02020603050405020304" pitchFamily="18" charset="0"/>
                        </a:rPr>
                        <a:t>Lekemia (C91-C95)</a:t>
                      </a:r>
                    </a:p>
                    <a:p>
                      <a:pPr algn="ct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065201922"/>
                  </a:ext>
                </a:extLst>
              </a:tr>
            </a:tbl>
          </a:graphicData>
        </a:graphic>
      </p:graphicFrame>
      <p:graphicFrame>
        <p:nvGraphicFramePr>
          <p:cNvPr id="77" name="Table 76">
            <a:extLst>
              <a:ext uri="{FF2B5EF4-FFF2-40B4-BE49-F238E27FC236}">
                <a16:creationId xmlns:a16="http://schemas.microsoft.com/office/drawing/2014/main" id="{012A4DC0-FE53-28B5-2669-035E497006B1}"/>
              </a:ext>
            </a:extLst>
          </p:cNvPr>
          <p:cNvGraphicFramePr>
            <a:graphicFrameLocks noGrp="1"/>
          </p:cNvGraphicFramePr>
          <p:nvPr>
            <p:extLst>
              <p:ext uri="{D42A27DB-BD31-4B8C-83A1-F6EECF244321}">
                <p14:modId xmlns:p14="http://schemas.microsoft.com/office/powerpoint/2010/main" val="784608160"/>
              </p:ext>
            </p:extLst>
          </p:nvPr>
        </p:nvGraphicFramePr>
        <p:xfrm>
          <a:off x="1930166" y="3924396"/>
          <a:ext cx="3561316" cy="1747520"/>
        </p:xfrm>
        <a:graphic>
          <a:graphicData uri="http://schemas.openxmlformats.org/drawingml/2006/table">
            <a:tbl>
              <a:tblPr firstRow="1" bandRow="1">
                <a:tableStyleId>{5C22544A-7EE6-4342-B048-85BDC9FD1C3A}</a:tableStyleId>
              </a:tblPr>
              <a:tblGrid>
                <a:gridCol w="1780658">
                  <a:extLst>
                    <a:ext uri="{9D8B030D-6E8A-4147-A177-3AD203B41FA5}">
                      <a16:colId xmlns:a16="http://schemas.microsoft.com/office/drawing/2014/main" val="186454130"/>
                    </a:ext>
                  </a:extLst>
                </a:gridCol>
                <a:gridCol w="1780658">
                  <a:extLst>
                    <a:ext uri="{9D8B030D-6E8A-4147-A177-3AD203B41FA5}">
                      <a16:colId xmlns:a16="http://schemas.microsoft.com/office/drawing/2014/main" val="595756839"/>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Difference Trend</a:t>
                      </a:r>
                      <a:endParaRPr lang="en-KR" sz="1400" b="1" dirty="0">
                        <a:solidFill>
                          <a:schemeClr val="tx1"/>
                        </a:solidFill>
                        <a:latin typeface="Times New Roman" panose="02020603050405020304" pitchFamily="18" charset="0"/>
                        <a:cs typeface="Times New Roman" panose="02020603050405020304" pitchFamily="18" charset="0"/>
                      </a:endParaRPr>
                    </a:p>
                  </a:txBody>
                  <a:tcPr>
                    <a:noFill/>
                  </a:tcPr>
                </a:tc>
                <a:tc hMerge="1">
                  <a:txBody>
                    <a:bodyPr/>
                    <a:lstStyle/>
                    <a:p>
                      <a:endParaRPr lang="en-KR" dirty="0"/>
                    </a:p>
                  </a:txBody>
                  <a:tcPr/>
                </a:tc>
                <a:extLst>
                  <a:ext uri="{0D108BD9-81ED-4DB2-BD59-A6C34878D82A}">
                    <a16:rowId xmlns:a16="http://schemas.microsoft.com/office/drawing/2014/main" val="1686760110"/>
                  </a:ext>
                </a:extLst>
              </a:tr>
              <a:tr h="370840">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Incidence</a:t>
                      </a:r>
                    </a:p>
                  </a:txBody>
                  <a:tcPr>
                    <a:noFill/>
                  </a:tcPr>
                </a:tc>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Mortality</a:t>
                      </a:r>
                    </a:p>
                  </a:txBody>
                  <a:tcPr>
                    <a:noFill/>
                  </a:tcPr>
                </a:tc>
                <a:extLst>
                  <a:ext uri="{0D108BD9-81ED-4DB2-BD59-A6C34878D82A}">
                    <a16:rowId xmlns:a16="http://schemas.microsoft.com/office/drawing/2014/main" val="3272054494"/>
                  </a:ext>
                </a:extLst>
              </a:tr>
              <a:tr h="370840">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Stomach (C16)</a:t>
                      </a:r>
                    </a:p>
                    <a:p>
                      <a:pPr marL="285750" indent="-285750">
                        <a:buFontTx/>
                        <a:buChar char="-"/>
                      </a:pPr>
                      <a:r>
                        <a:rPr lang="en-KR" sz="1200" dirty="0">
                          <a:latin typeface="Times New Roman" panose="02020603050405020304" pitchFamily="18" charset="0"/>
                          <a:cs typeface="Times New Roman" panose="02020603050405020304" pitchFamily="18" charset="0"/>
                        </a:rPr>
                        <a:t>Colorectal (C18-C20)</a:t>
                      </a:r>
                    </a:p>
                    <a:p>
                      <a:pPr marL="285750" indent="-285750">
                        <a:buFontTx/>
                        <a:buChar char="-"/>
                      </a:pPr>
                      <a:r>
                        <a:rPr lang="en-GB" sz="1200" dirty="0">
                          <a:solidFill>
                            <a:schemeClr val="bg1"/>
                          </a:solidFill>
                          <a:highlight>
                            <a:srgbClr val="800080"/>
                          </a:highlight>
                          <a:latin typeface="Times New Roman" panose="02020603050405020304" pitchFamily="18" charset="0"/>
                          <a:cs typeface="Times New Roman" panose="02020603050405020304" pitchFamily="18" charset="0"/>
                        </a:rPr>
                        <a:t>Liver</a:t>
                      </a:r>
                      <a:r>
                        <a:rPr lang="en-KR" sz="1200" dirty="0">
                          <a:solidFill>
                            <a:schemeClr val="bg1"/>
                          </a:solidFill>
                          <a:highlight>
                            <a:srgbClr val="800080"/>
                          </a:highlight>
                          <a:latin typeface="Times New Roman" panose="02020603050405020304" pitchFamily="18" charset="0"/>
                          <a:cs typeface="Times New Roman" panose="02020603050405020304" pitchFamily="18" charset="0"/>
                        </a:rPr>
                        <a:t> (C22)</a:t>
                      </a:r>
                    </a:p>
                    <a:p>
                      <a:pPr algn="ct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Esophasgus (C15)</a:t>
                      </a:r>
                    </a:p>
                    <a:p>
                      <a:pPr marL="285750" indent="-285750">
                        <a:buFontTx/>
                        <a:buChar char="-"/>
                      </a:pPr>
                      <a:r>
                        <a:rPr lang="en-KR" sz="1200" dirty="0">
                          <a:solidFill>
                            <a:schemeClr val="bg1"/>
                          </a:solidFill>
                          <a:highlight>
                            <a:srgbClr val="800080"/>
                          </a:highlight>
                          <a:latin typeface="Times New Roman" panose="02020603050405020304" pitchFamily="18" charset="0"/>
                          <a:cs typeface="Times New Roman" panose="02020603050405020304" pitchFamily="18" charset="0"/>
                        </a:rPr>
                        <a:t>Liver (C22)</a:t>
                      </a:r>
                    </a:p>
                    <a:p>
                      <a:pPr algn="ct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065201922"/>
                  </a:ext>
                </a:extLst>
              </a:tr>
            </a:tbl>
          </a:graphicData>
        </a:graphic>
      </p:graphicFrame>
      <p:graphicFrame>
        <p:nvGraphicFramePr>
          <p:cNvPr id="78" name="Table 76">
            <a:extLst>
              <a:ext uri="{FF2B5EF4-FFF2-40B4-BE49-F238E27FC236}">
                <a16:creationId xmlns:a16="http://schemas.microsoft.com/office/drawing/2014/main" id="{A6A4D8CD-4DA3-BB0F-EAF0-03C9FA46EB14}"/>
              </a:ext>
            </a:extLst>
          </p:cNvPr>
          <p:cNvGraphicFramePr>
            <a:graphicFrameLocks noGrp="1"/>
          </p:cNvGraphicFramePr>
          <p:nvPr>
            <p:extLst>
              <p:ext uri="{D42A27DB-BD31-4B8C-83A1-F6EECF244321}">
                <p14:modId xmlns:p14="http://schemas.microsoft.com/office/powerpoint/2010/main" val="1855245705"/>
              </p:ext>
            </p:extLst>
          </p:nvPr>
        </p:nvGraphicFramePr>
        <p:xfrm>
          <a:off x="7803673" y="3924396"/>
          <a:ext cx="3605796" cy="1930400"/>
        </p:xfrm>
        <a:graphic>
          <a:graphicData uri="http://schemas.openxmlformats.org/drawingml/2006/table">
            <a:tbl>
              <a:tblPr firstRow="1" bandRow="1">
                <a:tableStyleId>{5C22544A-7EE6-4342-B048-85BDC9FD1C3A}</a:tableStyleId>
              </a:tblPr>
              <a:tblGrid>
                <a:gridCol w="1802898">
                  <a:extLst>
                    <a:ext uri="{9D8B030D-6E8A-4147-A177-3AD203B41FA5}">
                      <a16:colId xmlns:a16="http://schemas.microsoft.com/office/drawing/2014/main" val="186454130"/>
                    </a:ext>
                  </a:extLst>
                </a:gridCol>
                <a:gridCol w="1802898">
                  <a:extLst>
                    <a:ext uri="{9D8B030D-6E8A-4147-A177-3AD203B41FA5}">
                      <a16:colId xmlns:a16="http://schemas.microsoft.com/office/drawing/2014/main" val="595756839"/>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Difference Trend</a:t>
                      </a:r>
                      <a:endParaRPr lang="en-KR" sz="1400" b="1" dirty="0">
                        <a:solidFill>
                          <a:schemeClr val="tx1"/>
                        </a:solidFill>
                        <a:latin typeface="Times New Roman" panose="02020603050405020304" pitchFamily="18" charset="0"/>
                        <a:cs typeface="Times New Roman" panose="02020603050405020304" pitchFamily="18" charset="0"/>
                      </a:endParaRPr>
                    </a:p>
                  </a:txBody>
                  <a:tcPr>
                    <a:noFill/>
                  </a:tcPr>
                </a:tc>
                <a:tc hMerge="1">
                  <a:txBody>
                    <a:bodyPr/>
                    <a:lstStyle/>
                    <a:p>
                      <a:endParaRPr lang="en-KR" dirty="0"/>
                    </a:p>
                  </a:txBody>
                  <a:tcPr/>
                </a:tc>
                <a:extLst>
                  <a:ext uri="{0D108BD9-81ED-4DB2-BD59-A6C34878D82A}">
                    <a16:rowId xmlns:a16="http://schemas.microsoft.com/office/drawing/2014/main" val="1686760110"/>
                  </a:ext>
                </a:extLst>
              </a:tr>
              <a:tr h="370840">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Incidence</a:t>
                      </a:r>
                    </a:p>
                  </a:txBody>
                  <a:tcPr>
                    <a:noFill/>
                  </a:tcPr>
                </a:tc>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Mortality</a:t>
                      </a:r>
                    </a:p>
                  </a:txBody>
                  <a:tcPr>
                    <a:noFill/>
                  </a:tcPr>
                </a:tc>
                <a:extLst>
                  <a:ext uri="{0D108BD9-81ED-4DB2-BD59-A6C34878D82A}">
                    <a16:rowId xmlns:a16="http://schemas.microsoft.com/office/drawing/2014/main" val="3272054494"/>
                  </a:ext>
                </a:extLst>
              </a:tr>
              <a:tr h="370840">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Stomach (C16)</a:t>
                      </a:r>
                    </a:p>
                    <a:p>
                      <a:pPr marL="285750" indent="-285750">
                        <a:buFontTx/>
                        <a:buChar char="-"/>
                      </a:pPr>
                      <a:r>
                        <a:rPr lang="en-KR" sz="1200" dirty="0">
                          <a:latin typeface="Times New Roman" panose="02020603050405020304" pitchFamily="18" charset="0"/>
                          <a:cs typeface="Times New Roman" panose="02020603050405020304" pitchFamily="18" charset="0"/>
                        </a:rPr>
                        <a:t>Colorectal (C18-C20)</a:t>
                      </a:r>
                    </a:p>
                    <a:p>
                      <a:pPr marL="285750" indent="-285750">
                        <a:buFontTx/>
                        <a:buChar char="-"/>
                      </a:pPr>
                      <a:r>
                        <a:rPr lang="en-KR" sz="1200" dirty="0">
                          <a:solidFill>
                            <a:schemeClr val="bg1"/>
                          </a:solidFill>
                          <a:highlight>
                            <a:srgbClr val="800080"/>
                          </a:highlight>
                          <a:latin typeface="Times New Roman" panose="02020603050405020304" pitchFamily="18" charset="0"/>
                          <a:cs typeface="Times New Roman" panose="02020603050405020304" pitchFamily="18" charset="0"/>
                        </a:rPr>
                        <a:t>Liver (C22)</a:t>
                      </a:r>
                    </a:p>
                    <a:p>
                      <a:pPr algn="ct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Colorectal &amp; Anus (C15)</a:t>
                      </a:r>
                    </a:p>
                    <a:p>
                      <a:pPr marL="285750" indent="-285750">
                        <a:buFontTx/>
                        <a:buChar char="-"/>
                      </a:pPr>
                      <a:r>
                        <a:rPr lang="en-KR" sz="1200" dirty="0">
                          <a:solidFill>
                            <a:schemeClr val="bg1"/>
                          </a:solidFill>
                          <a:highlight>
                            <a:srgbClr val="800080"/>
                          </a:highlight>
                          <a:latin typeface="Times New Roman" panose="02020603050405020304" pitchFamily="18" charset="0"/>
                          <a:cs typeface="Times New Roman" panose="02020603050405020304" pitchFamily="18" charset="0"/>
                        </a:rPr>
                        <a:t>Liver (C22)</a:t>
                      </a:r>
                    </a:p>
                    <a:p>
                      <a:pPr marL="285750" indent="-285750">
                        <a:buFontTx/>
                        <a:buChar char="-"/>
                      </a:pPr>
                      <a:r>
                        <a:rPr lang="en-KR" sz="1200" dirty="0">
                          <a:latin typeface="Times New Roman" panose="02020603050405020304" pitchFamily="18" charset="0"/>
                          <a:cs typeface="Times New Roman" panose="02020603050405020304" pitchFamily="18" charset="0"/>
                        </a:rPr>
                        <a:t>Lung (C33-C34)</a:t>
                      </a:r>
                    </a:p>
                    <a:p>
                      <a:pPr marL="285750" indent="-285750">
                        <a:buFontTx/>
                        <a:buChar char="-"/>
                      </a:pPr>
                      <a:r>
                        <a:rPr lang="en-KR" sz="1200" dirty="0">
                          <a:latin typeface="Times New Roman" panose="02020603050405020304" pitchFamily="18" charset="0"/>
                          <a:cs typeface="Times New Roman" panose="02020603050405020304" pitchFamily="18" charset="0"/>
                        </a:rPr>
                        <a:t>Cevix ulteri (C53)</a:t>
                      </a:r>
                    </a:p>
                    <a:p>
                      <a:pPr marL="285750" indent="-285750">
                        <a:buFontTx/>
                        <a:buChar char="-"/>
                      </a:pPr>
                      <a:r>
                        <a:rPr lang="en-KR" sz="1200" dirty="0">
                          <a:latin typeface="Times New Roman" panose="02020603050405020304" pitchFamily="18" charset="0"/>
                          <a:cs typeface="Times New Roman" panose="02020603050405020304" pitchFamily="18" charset="0"/>
                        </a:rPr>
                        <a:t>Lekemia (C91-C96)</a:t>
                      </a:r>
                    </a:p>
                  </a:txBody>
                  <a:tcPr>
                    <a:noFill/>
                  </a:tcPr>
                </a:tc>
                <a:extLst>
                  <a:ext uri="{0D108BD9-81ED-4DB2-BD59-A6C34878D82A}">
                    <a16:rowId xmlns:a16="http://schemas.microsoft.com/office/drawing/2014/main" val="3065201922"/>
                  </a:ext>
                </a:extLst>
              </a:tr>
            </a:tbl>
          </a:graphicData>
        </a:graphic>
      </p:graphicFrame>
      <p:graphicFrame>
        <p:nvGraphicFramePr>
          <p:cNvPr id="79" name="Table 78">
            <a:extLst>
              <a:ext uri="{FF2B5EF4-FFF2-40B4-BE49-F238E27FC236}">
                <a16:creationId xmlns:a16="http://schemas.microsoft.com/office/drawing/2014/main" id="{AED30765-4A74-8ED9-DCC3-0AE2BA3AA84A}"/>
              </a:ext>
            </a:extLst>
          </p:cNvPr>
          <p:cNvGraphicFramePr>
            <a:graphicFrameLocks noGrp="1"/>
          </p:cNvGraphicFramePr>
          <p:nvPr>
            <p:extLst>
              <p:ext uri="{D42A27DB-BD31-4B8C-83A1-F6EECF244321}">
                <p14:modId xmlns:p14="http://schemas.microsoft.com/office/powerpoint/2010/main" val="2897287160"/>
              </p:ext>
            </p:extLst>
          </p:nvPr>
        </p:nvGraphicFramePr>
        <p:xfrm>
          <a:off x="7759193" y="1042283"/>
          <a:ext cx="3561316" cy="1747520"/>
        </p:xfrm>
        <a:graphic>
          <a:graphicData uri="http://schemas.openxmlformats.org/drawingml/2006/table">
            <a:tbl>
              <a:tblPr firstRow="1" bandRow="1">
                <a:tableStyleId>{5C22544A-7EE6-4342-B048-85BDC9FD1C3A}</a:tableStyleId>
              </a:tblPr>
              <a:tblGrid>
                <a:gridCol w="1780658">
                  <a:extLst>
                    <a:ext uri="{9D8B030D-6E8A-4147-A177-3AD203B41FA5}">
                      <a16:colId xmlns:a16="http://schemas.microsoft.com/office/drawing/2014/main" val="186454130"/>
                    </a:ext>
                  </a:extLst>
                </a:gridCol>
                <a:gridCol w="1780658">
                  <a:extLst>
                    <a:ext uri="{9D8B030D-6E8A-4147-A177-3AD203B41FA5}">
                      <a16:colId xmlns:a16="http://schemas.microsoft.com/office/drawing/2014/main" val="595756839"/>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latin typeface="Times New Roman" panose="02020603050405020304" pitchFamily="18" charset="0"/>
                          <a:cs typeface="Times New Roman" panose="02020603050405020304" pitchFamily="18" charset="0"/>
                        </a:rPr>
                        <a:t>Similar Trend</a:t>
                      </a:r>
                      <a:endParaRPr lang="en-KR" sz="1400" b="1" dirty="0">
                        <a:solidFill>
                          <a:schemeClr val="tx1"/>
                        </a:solidFill>
                        <a:latin typeface="Times New Roman" panose="02020603050405020304" pitchFamily="18" charset="0"/>
                        <a:cs typeface="Times New Roman" panose="02020603050405020304" pitchFamily="18" charset="0"/>
                      </a:endParaRPr>
                    </a:p>
                  </a:txBody>
                  <a:tcPr>
                    <a:noFill/>
                  </a:tcPr>
                </a:tc>
                <a:tc hMerge="1">
                  <a:txBody>
                    <a:bodyPr/>
                    <a:lstStyle/>
                    <a:p>
                      <a:endParaRPr lang="en-KR" dirty="0"/>
                    </a:p>
                  </a:txBody>
                  <a:tcPr/>
                </a:tc>
                <a:extLst>
                  <a:ext uri="{0D108BD9-81ED-4DB2-BD59-A6C34878D82A}">
                    <a16:rowId xmlns:a16="http://schemas.microsoft.com/office/drawing/2014/main" val="1686760110"/>
                  </a:ext>
                </a:extLst>
              </a:tr>
              <a:tr h="370840">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Incidence</a:t>
                      </a:r>
                    </a:p>
                  </a:txBody>
                  <a:tcPr>
                    <a:noFill/>
                  </a:tcPr>
                </a:tc>
                <a:tc>
                  <a:txBody>
                    <a:bodyPr/>
                    <a:lstStyle/>
                    <a:p>
                      <a:pPr algn="ctr"/>
                      <a:r>
                        <a:rPr lang="en-KR" sz="1200" b="1" dirty="0">
                          <a:solidFill>
                            <a:schemeClr val="tx1"/>
                          </a:solidFill>
                          <a:latin typeface="Times New Roman" panose="02020603050405020304" pitchFamily="18" charset="0"/>
                          <a:cs typeface="Times New Roman" panose="02020603050405020304" pitchFamily="18" charset="0"/>
                        </a:rPr>
                        <a:t>Mortality</a:t>
                      </a:r>
                    </a:p>
                  </a:txBody>
                  <a:tcPr>
                    <a:noFill/>
                  </a:tcPr>
                </a:tc>
                <a:extLst>
                  <a:ext uri="{0D108BD9-81ED-4DB2-BD59-A6C34878D82A}">
                    <a16:rowId xmlns:a16="http://schemas.microsoft.com/office/drawing/2014/main" val="3272054494"/>
                  </a:ext>
                </a:extLst>
              </a:tr>
              <a:tr h="370840">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Gallbladder (C23-C24)</a:t>
                      </a:r>
                    </a:p>
                    <a:p>
                      <a:pPr marL="285750" indent="-285750">
                        <a:buFontTx/>
                        <a:buChar char="-"/>
                      </a:pPr>
                      <a:r>
                        <a:rPr lang="en-KR" sz="1200" dirty="0">
                          <a:solidFill>
                            <a:schemeClr val="tx1"/>
                          </a:solidFill>
                          <a:latin typeface="Times New Roman" panose="02020603050405020304" pitchFamily="18" charset="0"/>
                          <a:cs typeface="Times New Roman" panose="02020603050405020304" pitchFamily="18" charset="0"/>
                        </a:rPr>
                        <a:t>Pancreas (C25)</a:t>
                      </a:r>
                    </a:p>
                    <a:p>
                      <a:pPr marL="285750" indent="-285750">
                        <a:buFontTx/>
                        <a:buChar char="-"/>
                      </a:pPr>
                      <a:r>
                        <a:rPr lang="en-KR" sz="1200" dirty="0">
                          <a:latin typeface="Times New Roman" panose="02020603050405020304" pitchFamily="18" charset="0"/>
                          <a:cs typeface="Times New Roman" panose="02020603050405020304" pitchFamily="18" charset="0"/>
                        </a:rPr>
                        <a:t>Lung (C33-C34)</a:t>
                      </a:r>
                    </a:p>
                    <a:p>
                      <a:pPr algn="ct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tc>
                  <a:txBody>
                    <a:bodyPr/>
                    <a:lstStyle/>
                    <a:p>
                      <a:pPr marL="285750" indent="-285750">
                        <a:buFontTx/>
                        <a:buChar char="-"/>
                      </a:pPr>
                      <a:r>
                        <a:rPr lang="en-KR" sz="1200" dirty="0">
                          <a:latin typeface="Times New Roman" panose="02020603050405020304" pitchFamily="18" charset="0"/>
                          <a:cs typeface="Times New Roman" panose="02020603050405020304" pitchFamily="18" charset="0"/>
                        </a:rPr>
                        <a:t>Stomach (C16)</a:t>
                      </a:r>
                    </a:p>
                    <a:p>
                      <a:pPr marL="285750" indent="-285750">
                        <a:buFontTx/>
                        <a:buChar char="-"/>
                      </a:pPr>
                      <a:r>
                        <a:rPr lang="en-KR" sz="1200" dirty="0">
                          <a:solidFill>
                            <a:schemeClr val="tx1"/>
                          </a:solidFill>
                          <a:latin typeface="Times New Roman" panose="02020603050405020304" pitchFamily="18" charset="0"/>
                          <a:cs typeface="Times New Roman" panose="02020603050405020304" pitchFamily="18" charset="0"/>
                        </a:rPr>
                        <a:t>Pancreas (C25)</a:t>
                      </a:r>
                    </a:p>
                    <a:p>
                      <a:pPr marL="285750" indent="-285750">
                        <a:buFontTx/>
                        <a:buChar char="-"/>
                      </a:pPr>
                      <a:r>
                        <a:rPr lang="en-KR" sz="1200" dirty="0">
                          <a:latin typeface="Times New Roman" panose="02020603050405020304" pitchFamily="18" charset="0"/>
                          <a:cs typeface="Times New Roman" panose="02020603050405020304" pitchFamily="18" charset="0"/>
                        </a:rPr>
                        <a:t>Non-Hodgkin Lymphoma (C82-C86)</a:t>
                      </a:r>
                      <a:endParaRPr lang="en-KR" sz="1200" dirty="0">
                        <a:solidFill>
                          <a:schemeClr val="tx1"/>
                        </a:solidFill>
                        <a:latin typeface="Times New Roman" panose="02020603050405020304" pitchFamily="18" charset="0"/>
                        <a:cs typeface="Times New Roman" panose="02020603050405020304" pitchFamily="18" charset="0"/>
                      </a:endParaRPr>
                    </a:p>
                  </a:txBody>
                  <a:tcPr>
                    <a:noFill/>
                  </a:tcPr>
                </a:tc>
                <a:extLst>
                  <a:ext uri="{0D108BD9-81ED-4DB2-BD59-A6C34878D82A}">
                    <a16:rowId xmlns:a16="http://schemas.microsoft.com/office/drawing/2014/main" val="3065201922"/>
                  </a:ext>
                </a:extLst>
              </a:tr>
            </a:tbl>
          </a:graphicData>
        </a:graphic>
      </p:graphicFrame>
      <p:sp>
        <p:nvSpPr>
          <p:cNvPr id="82" name="TextBox 81">
            <a:extLst>
              <a:ext uri="{FF2B5EF4-FFF2-40B4-BE49-F238E27FC236}">
                <a16:creationId xmlns:a16="http://schemas.microsoft.com/office/drawing/2014/main" id="{DDCF1FCB-8328-D564-3E13-0A4D1143C5BA}"/>
              </a:ext>
            </a:extLst>
          </p:cNvPr>
          <p:cNvSpPr txBox="1"/>
          <p:nvPr/>
        </p:nvSpPr>
        <p:spPr>
          <a:xfrm>
            <a:off x="842800" y="100875"/>
            <a:ext cx="10506402" cy="477054"/>
          </a:xfrm>
          <a:prstGeom prst="rect">
            <a:avLst/>
          </a:prstGeom>
          <a:noFill/>
        </p:spPr>
        <p:txBody>
          <a:bodyPr wrap="none" rtlCol="0">
            <a:spAutoFit/>
          </a:bodyPr>
          <a:lstStyle/>
          <a:p>
            <a:pPr algn="ctr"/>
            <a:r>
              <a:rPr lang="en-KR"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en-KR" sz="25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93649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DA67C7FC-8AAC-AEB8-17E5-3729E014A1F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pic>
        <p:nvPicPr>
          <p:cNvPr id="46" name="Picture 45" descr="Logo&#10;&#10;Description automatically generated">
            <a:extLst>
              <a:ext uri="{FF2B5EF4-FFF2-40B4-BE49-F238E27FC236}">
                <a16:creationId xmlns:a16="http://schemas.microsoft.com/office/drawing/2014/main" id="{F6041956-FA52-30D8-20FC-5579F5F2CA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82" name="TextBox 81">
            <a:extLst>
              <a:ext uri="{FF2B5EF4-FFF2-40B4-BE49-F238E27FC236}">
                <a16:creationId xmlns:a16="http://schemas.microsoft.com/office/drawing/2014/main" id="{DDCF1FCB-8328-D564-3E13-0A4D1143C5BA}"/>
              </a:ext>
            </a:extLst>
          </p:cNvPr>
          <p:cNvSpPr txBox="1"/>
          <p:nvPr/>
        </p:nvSpPr>
        <p:spPr>
          <a:xfrm>
            <a:off x="842800" y="100875"/>
            <a:ext cx="10506402" cy="477054"/>
          </a:xfrm>
          <a:prstGeom prst="rect">
            <a:avLst/>
          </a:prstGeom>
          <a:noFill/>
        </p:spPr>
        <p:txBody>
          <a:bodyPr wrap="none" rtlCol="0">
            <a:spAutoFit/>
          </a:bodyPr>
          <a:lstStyle/>
          <a:p>
            <a:pPr algn="ctr"/>
            <a:r>
              <a:rPr lang="en-KR" sz="2500" b="1" dirty="0">
                <a:solidFill>
                  <a:schemeClr val="bg1"/>
                </a:solidFill>
                <a:latin typeface="Times New Roman" panose="02020603050405020304" pitchFamily="18" charset="0"/>
                <a:cs typeface="Times New Roman" panose="02020603050405020304" pitchFamily="18" charset="0"/>
              </a:rPr>
              <a:t>Result II: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models by sex, cancer type</a:t>
            </a:r>
            <a:endParaRPr lang="en-KR" sz="2500" b="1" dirty="0">
              <a:solidFill>
                <a:schemeClr val="bg1"/>
              </a:solidFill>
              <a:latin typeface="Times New Roman" panose="02020603050405020304" pitchFamily="18" charset="0"/>
              <a:cs typeface="Times New Roman" panose="02020603050405020304" pitchFamily="18" charset="0"/>
            </a:endParaRPr>
          </a:p>
        </p:txBody>
      </p:sp>
      <p:sp>
        <p:nvSpPr>
          <p:cNvPr id="97" name="Rectangle 96">
            <a:extLst>
              <a:ext uri="{FF2B5EF4-FFF2-40B4-BE49-F238E27FC236}">
                <a16:creationId xmlns:a16="http://schemas.microsoft.com/office/drawing/2014/main" id="{1A787877-96C2-86B3-A562-C6D098F88052}"/>
              </a:ext>
            </a:extLst>
          </p:cNvPr>
          <p:cNvSpPr/>
          <p:nvPr/>
        </p:nvSpPr>
        <p:spPr>
          <a:xfrm>
            <a:off x="223651" y="892366"/>
            <a:ext cx="11744697" cy="4988158"/>
          </a:xfrm>
          <a:prstGeom prst="rect">
            <a:avLst/>
          </a:prstGeom>
          <a:solidFill>
            <a:srgbClr val="404040">
              <a:alpha val="97647"/>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500" b="1" dirty="0">
                <a:solidFill>
                  <a:schemeClr val="bg1"/>
                </a:solidFill>
                <a:latin typeface="Times New Roman" panose="02020603050405020304" pitchFamily="18" charset="0"/>
                <a:cs typeface="Times New Roman" panose="02020603050405020304" pitchFamily="18" charset="0"/>
              </a:rPr>
              <a:t>FINDINGS!</a:t>
            </a:r>
          </a:p>
          <a:p>
            <a:endParaRPr lang="en-KR" sz="2200"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GB" sz="2200" dirty="0">
                <a:solidFill>
                  <a:schemeClr val="bg1"/>
                </a:solidFill>
                <a:latin typeface="Times New Roman" panose="02020603050405020304" pitchFamily="18" charset="0"/>
                <a:cs typeface="Times New Roman" panose="02020603050405020304" pitchFamily="18" charset="0"/>
              </a:rPr>
              <a:t>Some cancers showed </a:t>
            </a:r>
            <a:r>
              <a:rPr lang="en-GB" sz="2200" b="1" u="sng" dirty="0">
                <a:solidFill>
                  <a:schemeClr val="accent4">
                    <a:lumMod val="60000"/>
                    <a:lumOff val="40000"/>
                  </a:schemeClr>
                </a:solidFill>
                <a:latin typeface="Times New Roman" panose="02020603050405020304" pitchFamily="18" charset="0"/>
                <a:cs typeface="Times New Roman" panose="02020603050405020304" pitchFamily="18" charset="0"/>
              </a:rPr>
              <a:t>different trends</a:t>
            </a:r>
            <a:r>
              <a:rPr lang="en-GB" sz="2200" b="1" dirty="0">
                <a:solidFill>
                  <a:schemeClr val="accent4">
                    <a:lumMod val="60000"/>
                    <a:lumOff val="40000"/>
                  </a:schemeClr>
                </a:solidFill>
                <a:latin typeface="Times New Roman" panose="02020603050405020304" pitchFamily="18" charset="0"/>
                <a:cs typeface="Times New Roman" panose="02020603050405020304" pitchFamily="18" charset="0"/>
              </a:rPr>
              <a:t> </a:t>
            </a:r>
            <a:r>
              <a:rPr lang="en-GB" sz="2200" dirty="0">
                <a:solidFill>
                  <a:schemeClr val="bg1"/>
                </a:solidFill>
                <a:latin typeface="Times New Roman" panose="02020603050405020304" pitchFamily="18" charset="0"/>
                <a:cs typeface="Times New Roman" panose="02020603050405020304" pitchFamily="18" charset="0"/>
              </a:rPr>
              <a:t>by </a:t>
            </a:r>
            <a:r>
              <a:rPr lang="en-US" sz="2200" dirty="0">
                <a:solidFill>
                  <a:schemeClr val="bg1"/>
                </a:solidFill>
                <a:latin typeface="Times New Roman" panose="02020603050405020304" pitchFamily="18" charset="0"/>
                <a:cs typeface="Times New Roman" panose="02020603050405020304" pitchFamily="18" charset="0"/>
              </a:rPr>
              <a:t>sex</a:t>
            </a:r>
            <a:r>
              <a:rPr lang="en-GB" sz="2200" dirty="0">
                <a:solidFill>
                  <a:schemeClr val="bg1"/>
                </a:solidFill>
                <a:latin typeface="Times New Roman" panose="02020603050405020304" pitchFamily="18" charset="0"/>
                <a:cs typeface="Times New Roman" panose="02020603050405020304" pitchFamily="18" charset="0"/>
              </a:rPr>
              <a:t> and model depending on the type of cancer.</a:t>
            </a:r>
          </a:p>
          <a:p>
            <a:pPr marL="457200" indent="-457200">
              <a:buAutoNum type="arabicPeriod"/>
            </a:pPr>
            <a:endParaRPr lang="en-GB" sz="2200"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GB" sz="2200" dirty="0">
                <a:solidFill>
                  <a:schemeClr val="bg1"/>
                </a:solidFill>
                <a:latin typeface="Times New Roman" panose="02020603050405020304" pitchFamily="18" charset="0"/>
                <a:cs typeface="Times New Roman" panose="02020603050405020304" pitchFamily="18" charset="0"/>
              </a:rPr>
              <a:t>There were cancers</a:t>
            </a:r>
            <a:r>
              <a:rPr lang="en-GB" sz="2200" dirty="0">
                <a:solidFill>
                  <a:schemeClr val="tx1"/>
                </a:solidFill>
                <a:latin typeface="Times New Roman" panose="02020603050405020304" pitchFamily="18" charset="0"/>
                <a:cs typeface="Times New Roman" panose="02020603050405020304" pitchFamily="18" charset="0"/>
              </a:rPr>
              <a:t> </a:t>
            </a:r>
            <a:r>
              <a:rPr lang="en-GB" sz="2200" b="1" u="sng" dirty="0">
                <a:solidFill>
                  <a:schemeClr val="accent4">
                    <a:lumMod val="60000"/>
                    <a:lumOff val="40000"/>
                  </a:schemeClr>
                </a:solidFill>
                <a:latin typeface="Times New Roman" panose="02020603050405020304" pitchFamily="18" charset="0"/>
                <a:cs typeface="Times New Roman" panose="02020603050405020304" pitchFamily="18" charset="0"/>
              </a:rPr>
              <a:t>with significantly different model prediction</a:t>
            </a:r>
            <a:r>
              <a:rPr lang="en-GB" sz="2200" b="1" dirty="0">
                <a:solidFill>
                  <a:schemeClr val="accent4">
                    <a:lumMod val="60000"/>
                    <a:lumOff val="40000"/>
                  </a:schemeClr>
                </a:solidFill>
                <a:latin typeface="Times New Roman" panose="02020603050405020304" pitchFamily="18" charset="0"/>
                <a:cs typeface="Times New Roman" panose="02020603050405020304" pitchFamily="18" charset="0"/>
              </a:rPr>
              <a:t>s </a:t>
            </a:r>
            <a:r>
              <a:rPr lang="en-GB" sz="2200" dirty="0">
                <a:solidFill>
                  <a:schemeClr val="bg1"/>
                </a:solidFill>
                <a:latin typeface="Times New Roman" panose="02020603050405020304" pitchFamily="18" charset="0"/>
                <a:cs typeface="Times New Roman" panose="02020603050405020304" pitchFamily="18" charset="0"/>
              </a:rPr>
              <a:t>for the same cancer type (when trending the </a:t>
            </a:r>
            <a:r>
              <a:rPr lang="en-US" sz="2200" dirty="0">
                <a:solidFill>
                  <a:schemeClr val="bg1"/>
                </a:solidFill>
                <a:latin typeface="Times New Roman" panose="02020603050405020304" pitchFamily="18" charset="0"/>
                <a:cs typeface="Times New Roman" panose="02020603050405020304" pitchFamily="18" charset="0"/>
              </a:rPr>
              <a:t>similar</a:t>
            </a:r>
            <a:r>
              <a:rPr lang="en-GB" sz="2200" dirty="0">
                <a:solidFill>
                  <a:schemeClr val="bg1"/>
                </a:solidFill>
                <a:latin typeface="Times New Roman" panose="02020603050405020304" pitchFamily="18" charset="0"/>
                <a:cs typeface="Times New Roman" panose="02020603050405020304" pitchFamily="18" charset="0"/>
              </a:rPr>
              <a:t>).</a:t>
            </a:r>
          </a:p>
          <a:p>
            <a:endParaRPr lang="en-GB" altLang="ko-KR" sz="2200" b="1" dirty="0">
              <a:solidFill>
                <a:schemeClr val="tx1"/>
              </a:solidFill>
              <a:latin typeface="Times New Roman" panose="02020603050405020304" pitchFamily="18" charset="0"/>
              <a:cs typeface="Times New Roman" panose="02020603050405020304" pitchFamily="18" charset="0"/>
              <a:sym typeface="Wingdings" pitchFamily="2" charset="2"/>
            </a:endParaRPr>
          </a:p>
          <a:p>
            <a:endParaRPr lang="en-GB" altLang="ko-KR" sz="2200" b="1" dirty="0">
              <a:solidFill>
                <a:schemeClr val="tx1"/>
              </a:solidFill>
              <a:latin typeface="Times New Roman" panose="02020603050405020304" pitchFamily="18" charset="0"/>
              <a:cs typeface="Times New Roman" panose="02020603050405020304" pitchFamily="18" charset="0"/>
              <a:sym typeface="Wingdings" pitchFamily="2" charset="2"/>
            </a:endParaRPr>
          </a:p>
          <a:p>
            <a:r>
              <a:rPr lang="en-US" altLang="ko-KR" sz="2200" b="1" dirty="0">
                <a:solidFill>
                  <a:schemeClr val="bg1"/>
                </a:solidFill>
                <a:latin typeface="Times New Roman" panose="02020603050405020304" pitchFamily="18" charset="0"/>
                <a:cs typeface="Times New Roman" panose="02020603050405020304" pitchFamily="18" charset="0"/>
                <a:sym typeface="Wingdings" pitchFamily="2" charset="2"/>
              </a:rPr>
              <a:t></a:t>
            </a:r>
            <a:r>
              <a:rPr lang="ko-KR" altLang="en-US" sz="2200" b="1" dirty="0">
                <a:solidFill>
                  <a:schemeClr val="bg1"/>
                </a:solidFill>
                <a:latin typeface="Times New Roman" panose="02020603050405020304" pitchFamily="18" charset="0"/>
                <a:cs typeface="Times New Roman" panose="02020603050405020304" pitchFamily="18" charset="0"/>
                <a:sym typeface="Wingdings" pitchFamily="2" charset="2"/>
              </a:rPr>
              <a:t> </a:t>
            </a:r>
            <a:r>
              <a:rPr lang="en-GB" altLang="ko-KR" sz="2200" dirty="0">
                <a:solidFill>
                  <a:schemeClr val="bg1"/>
                </a:solidFill>
                <a:latin typeface="Times New Roman" panose="02020603050405020304" pitchFamily="18" charset="0"/>
                <a:cs typeface="Times New Roman" panose="02020603050405020304" pitchFamily="18" charset="0"/>
                <a:sym typeface="Wingdings" pitchFamily="2" charset="2"/>
              </a:rPr>
              <a:t>To reflect the focus of a follow-up study</a:t>
            </a:r>
            <a:r>
              <a:rPr lang="ko-KR" altLang="en-US" sz="2200" dirty="0">
                <a:solidFill>
                  <a:schemeClr val="bg1"/>
                </a:solidFill>
                <a:latin typeface="Times New Roman" panose="02020603050405020304" pitchFamily="18" charset="0"/>
                <a:cs typeface="Times New Roman" panose="02020603050405020304" pitchFamily="18" charset="0"/>
                <a:sym typeface="Wingdings" pitchFamily="2" charset="2"/>
              </a:rPr>
              <a:t> </a:t>
            </a:r>
            <a:r>
              <a:rPr lang="en-US" altLang="ko-KR" sz="2200" dirty="0">
                <a:solidFill>
                  <a:schemeClr val="bg1"/>
                </a:solidFill>
                <a:latin typeface="Times New Roman" panose="02020603050405020304" pitchFamily="18" charset="0"/>
                <a:cs typeface="Times New Roman" panose="02020603050405020304" pitchFamily="18" charset="0"/>
                <a:sym typeface="Wingdings" pitchFamily="2" charset="2"/>
              </a:rPr>
              <a:t>(e.g., socioeconomic, policy)</a:t>
            </a:r>
            <a:r>
              <a:rPr lang="en-GB" altLang="ko-KR" sz="2200" dirty="0">
                <a:solidFill>
                  <a:schemeClr val="bg1"/>
                </a:solidFill>
                <a:latin typeface="Times New Roman" panose="02020603050405020304" pitchFamily="18" charset="0"/>
                <a:cs typeface="Times New Roman" panose="02020603050405020304" pitchFamily="18" charset="0"/>
                <a:sym typeface="Wingdings" pitchFamily="2" charset="2"/>
              </a:rPr>
              <a:t> using cancer incidence/mortality</a:t>
            </a:r>
            <a:r>
              <a:rPr lang="ko-KR" altLang="en-US" sz="2200" dirty="0">
                <a:solidFill>
                  <a:schemeClr val="bg1"/>
                </a:solidFill>
                <a:latin typeface="Times New Roman" panose="02020603050405020304" pitchFamily="18" charset="0"/>
                <a:cs typeface="Times New Roman" panose="02020603050405020304" pitchFamily="18" charset="0"/>
                <a:sym typeface="Wingdings" pitchFamily="2" charset="2"/>
              </a:rPr>
              <a:t> </a:t>
            </a:r>
            <a:r>
              <a:rPr lang="en-US" altLang="ko-KR" sz="2200" dirty="0">
                <a:solidFill>
                  <a:schemeClr val="bg1"/>
                </a:solidFill>
                <a:latin typeface="Times New Roman" panose="02020603050405020304" pitchFamily="18" charset="0"/>
                <a:cs typeface="Times New Roman" panose="02020603050405020304" pitchFamily="18" charset="0"/>
                <a:sym typeface="Wingdings" pitchFamily="2" charset="2"/>
              </a:rPr>
              <a:t>projection</a:t>
            </a:r>
            <a:r>
              <a:rPr lang="en-GB" altLang="ko-KR" sz="2200" dirty="0">
                <a:solidFill>
                  <a:schemeClr val="bg1"/>
                </a:solidFill>
                <a:latin typeface="Times New Roman" panose="02020603050405020304" pitchFamily="18" charset="0"/>
                <a:cs typeface="Times New Roman" panose="02020603050405020304" pitchFamily="18" charset="0"/>
                <a:sym typeface="Wingdings" pitchFamily="2" charset="2"/>
              </a:rPr>
              <a:t>, </a:t>
            </a:r>
            <a:r>
              <a:rPr lang="en-GB" altLang="ko-KR" sz="2200" b="1" u="sng" dirty="0">
                <a:solidFill>
                  <a:srgbClr val="FFD966"/>
                </a:solidFill>
                <a:latin typeface="Times New Roman" panose="02020603050405020304" pitchFamily="18" charset="0"/>
                <a:cs typeface="Times New Roman" panose="02020603050405020304" pitchFamily="18" charset="0"/>
                <a:sym typeface="Wingdings" pitchFamily="2" charset="2"/>
              </a:rPr>
              <a:t>the need for the user to select the appropriate model is required.</a:t>
            </a:r>
            <a:endParaRPr lang="en-KR" sz="2200" b="1" u="sng" dirty="0">
              <a:solidFill>
                <a:srgbClr val="FFD966"/>
              </a:solidFill>
              <a:latin typeface="Times New Roman" panose="02020603050405020304" pitchFamily="18" charset="0"/>
              <a:cs typeface="Times New Roman" panose="02020603050405020304" pitchFamily="18" charset="0"/>
            </a:endParaRPr>
          </a:p>
          <a:p>
            <a:endParaRPr lang="en-KR" sz="2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89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864613D-28A9-8434-8612-99F250F2C26B}"/>
              </a:ext>
            </a:extLst>
          </p:cNvPr>
          <p:cNvSpPr txBox="1"/>
          <p:nvPr/>
        </p:nvSpPr>
        <p:spPr>
          <a:xfrm>
            <a:off x="-4227226" y="-1259173"/>
            <a:ext cx="184731" cy="369332"/>
          </a:xfrm>
          <a:prstGeom prst="rect">
            <a:avLst/>
          </a:prstGeom>
          <a:noFill/>
        </p:spPr>
        <p:txBody>
          <a:bodyPr wrap="none" rtlCol="0">
            <a:spAutoFit/>
          </a:bodyPr>
          <a:lstStyle/>
          <a:p>
            <a:endParaRPr lang="en-KR" dirty="0"/>
          </a:p>
        </p:txBody>
      </p:sp>
      <p:sp>
        <p:nvSpPr>
          <p:cNvPr id="12" name="TextBox 11">
            <a:extLst>
              <a:ext uri="{FF2B5EF4-FFF2-40B4-BE49-F238E27FC236}">
                <a16:creationId xmlns:a16="http://schemas.microsoft.com/office/drawing/2014/main" id="{C1682DCF-AAB6-1F99-F0F8-2C2E89944D4F}"/>
              </a:ext>
            </a:extLst>
          </p:cNvPr>
          <p:cNvSpPr txBox="1"/>
          <p:nvPr/>
        </p:nvSpPr>
        <p:spPr>
          <a:xfrm>
            <a:off x="1154243" y="224853"/>
            <a:ext cx="1957587" cy="553998"/>
          </a:xfrm>
          <a:prstGeom prst="rect">
            <a:avLst/>
          </a:prstGeom>
          <a:noFill/>
        </p:spPr>
        <p:txBody>
          <a:bodyPr wrap="none" rtlCol="0">
            <a:spAutoFit/>
          </a:bodyPr>
          <a:lstStyle/>
          <a:p>
            <a:r>
              <a:rPr lang="en-KR" sz="3000" b="1" dirty="0">
                <a:solidFill>
                  <a:schemeClr val="bg1"/>
                </a:solidFill>
                <a:latin typeface="Times New Roman" panose="02020603050405020304" pitchFamily="18" charset="0"/>
                <a:cs typeface="Times New Roman" panose="02020603050405020304" pitchFamily="18" charset="0"/>
              </a:rPr>
              <a:t>OUTLINE</a:t>
            </a:r>
          </a:p>
        </p:txBody>
      </p:sp>
      <p:grpSp>
        <p:nvGrpSpPr>
          <p:cNvPr id="33" name="Group 32">
            <a:extLst>
              <a:ext uri="{FF2B5EF4-FFF2-40B4-BE49-F238E27FC236}">
                <a16:creationId xmlns:a16="http://schemas.microsoft.com/office/drawing/2014/main" id="{6E4E3DAF-1288-ABC2-1426-D9A905044C9B}"/>
              </a:ext>
            </a:extLst>
          </p:cNvPr>
          <p:cNvGrpSpPr/>
          <p:nvPr/>
        </p:nvGrpSpPr>
        <p:grpSpPr>
          <a:xfrm>
            <a:off x="-160020" y="-59858"/>
            <a:ext cx="12352020" cy="6945306"/>
            <a:chOff x="-160020" y="-59858"/>
            <a:chExt cx="12352020" cy="6945306"/>
          </a:xfrm>
        </p:grpSpPr>
        <p:pic>
          <p:nvPicPr>
            <p:cNvPr id="2050" name="Picture 2" descr="An older white woman smiling at her daughter as they hold hands">
              <a:extLst>
                <a:ext uri="{FF2B5EF4-FFF2-40B4-BE49-F238E27FC236}">
                  <a16:creationId xmlns:a16="http://schemas.microsoft.com/office/drawing/2014/main" id="{525E2E08-4A16-8CC3-1069-DF47E543A8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187"/>
            <a:stretch/>
          </p:blipFill>
          <p:spPr bwMode="auto">
            <a:xfrm>
              <a:off x="5325367" y="-1"/>
              <a:ext cx="6866633" cy="6885449"/>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23">
              <a:extLst>
                <a:ext uri="{FF2B5EF4-FFF2-40B4-BE49-F238E27FC236}">
                  <a16:creationId xmlns:a16="http://schemas.microsoft.com/office/drawing/2014/main" id="{4CAC002E-6D5A-4C31-4282-39B825361F53}"/>
                </a:ext>
              </a:extLst>
            </p:cNvPr>
            <p:cNvSpPr/>
            <p:nvPr/>
          </p:nvSpPr>
          <p:spPr>
            <a:xfrm>
              <a:off x="-160020" y="-59858"/>
              <a:ext cx="7381091" cy="6945306"/>
            </a:xfrm>
            <a:custGeom>
              <a:avLst/>
              <a:gdLst>
                <a:gd name="connsiteX0" fmla="*/ 0 w 7081049"/>
                <a:gd name="connsiteY0" fmla="*/ 0 h 6917858"/>
                <a:gd name="connsiteX1" fmla="*/ 5351584 w 7081049"/>
                <a:gd name="connsiteY1" fmla="*/ 0 h 6917858"/>
                <a:gd name="connsiteX2" fmla="*/ 7081049 w 7081049"/>
                <a:gd name="connsiteY2" fmla="*/ 6917858 h 6917858"/>
                <a:gd name="connsiteX3" fmla="*/ 0 w 7081049"/>
                <a:gd name="connsiteY3" fmla="*/ 6917858 h 6917858"/>
                <a:gd name="connsiteX4" fmla="*/ 0 w 7081049"/>
                <a:gd name="connsiteY4" fmla="*/ 0 h 6917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1049" h="6917858">
                  <a:moveTo>
                    <a:pt x="0" y="0"/>
                  </a:moveTo>
                  <a:lnTo>
                    <a:pt x="5351584" y="0"/>
                  </a:lnTo>
                  <a:lnTo>
                    <a:pt x="7081049" y="6917858"/>
                  </a:lnTo>
                  <a:lnTo>
                    <a:pt x="0" y="6917858"/>
                  </a:lnTo>
                  <a:lnTo>
                    <a:pt x="0" y="0"/>
                  </a:lnTo>
                  <a:close/>
                </a:path>
              </a:pathLst>
            </a:cu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KR" dirty="0"/>
            </a:p>
          </p:txBody>
        </p:sp>
      </p:grpSp>
      <p:sp>
        <p:nvSpPr>
          <p:cNvPr id="27" name="TextBox 26">
            <a:extLst>
              <a:ext uri="{FF2B5EF4-FFF2-40B4-BE49-F238E27FC236}">
                <a16:creationId xmlns:a16="http://schemas.microsoft.com/office/drawing/2014/main" id="{7EE0C92B-5856-F36F-5FEF-B03EA7AA71BB}"/>
              </a:ext>
            </a:extLst>
          </p:cNvPr>
          <p:cNvSpPr txBox="1"/>
          <p:nvPr/>
        </p:nvSpPr>
        <p:spPr>
          <a:xfrm>
            <a:off x="1689373" y="147909"/>
            <a:ext cx="2060179" cy="707886"/>
          </a:xfrm>
          <a:prstGeom prst="rect">
            <a:avLst/>
          </a:prstGeom>
          <a:noFill/>
        </p:spPr>
        <p:txBody>
          <a:bodyPr wrap="none" rtlCol="0">
            <a:spAutoFit/>
          </a:bodyPr>
          <a:lstStyle/>
          <a:p>
            <a:r>
              <a:rPr lang="en-KR" sz="4000" b="1" dirty="0">
                <a:solidFill>
                  <a:schemeClr val="bg1"/>
                </a:solidFill>
              </a:rPr>
              <a:t>OUTLINE</a:t>
            </a:r>
          </a:p>
        </p:txBody>
      </p:sp>
      <p:sp>
        <p:nvSpPr>
          <p:cNvPr id="28" name="TextBox 27">
            <a:extLst>
              <a:ext uri="{FF2B5EF4-FFF2-40B4-BE49-F238E27FC236}">
                <a16:creationId xmlns:a16="http://schemas.microsoft.com/office/drawing/2014/main" id="{E32E5581-9129-ADC3-44DB-9BE61E4EC761}"/>
              </a:ext>
            </a:extLst>
          </p:cNvPr>
          <p:cNvSpPr txBox="1"/>
          <p:nvPr/>
        </p:nvSpPr>
        <p:spPr>
          <a:xfrm>
            <a:off x="448567" y="940451"/>
            <a:ext cx="2177584" cy="400110"/>
          </a:xfrm>
          <a:prstGeom prst="rect">
            <a:avLst/>
          </a:prstGeom>
          <a:noFill/>
        </p:spPr>
        <p:txBody>
          <a:bodyPr wrap="none" rtlCol="0">
            <a:spAutoFit/>
          </a:bodyPr>
          <a:lstStyle/>
          <a:p>
            <a:r>
              <a:rPr lang="ko-KR" altLang="en-US" sz="2000" b="1" dirty="0">
                <a:solidFill>
                  <a:schemeClr val="bg1"/>
                </a:solidFill>
              </a:rPr>
              <a:t>► </a:t>
            </a:r>
            <a:r>
              <a:rPr lang="en-KR" sz="2000" b="1" dirty="0">
                <a:solidFill>
                  <a:schemeClr val="bg1"/>
                </a:solidFill>
              </a:rPr>
              <a:t>INTRODUCTION</a:t>
            </a:r>
          </a:p>
        </p:txBody>
      </p:sp>
      <p:sp>
        <p:nvSpPr>
          <p:cNvPr id="29" name="TextBox 28">
            <a:extLst>
              <a:ext uri="{FF2B5EF4-FFF2-40B4-BE49-F238E27FC236}">
                <a16:creationId xmlns:a16="http://schemas.microsoft.com/office/drawing/2014/main" id="{EB047EF4-ABEB-4FFA-1D80-6CBE269E709C}"/>
              </a:ext>
            </a:extLst>
          </p:cNvPr>
          <p:cNvSpPr txBox="1"/>
          <p:nvPr/>
        </p:nvSpPr>
        <p:spPr>
          <a:xfrm>
            <a:off x="448563" y="2561492"/>
            <a:ext cx="1590500" cy="400110"/>
          </a:xfrm>
          <a:prstGeom prst="rect">
            <a:avLst/>
          </a:prstGeom>
          <a:noFill/>
        </p:spPr>
        <p:txBody>
          <a:bodyPr wrap="none" rtlCol="0">
            <a:spAutoFit/>
          </a:bodyPr>
          <a:lstStyle/>
          <a:p>
            <a:r>
              <a:rPr lang="ko-KR" altLang="en-US" sz="2000" b="1" dirty="0">
                <a:solidFill>
                  <a:schemeClr val="bg1"/>
                </a:solidFill>
              </a:rPr>
              <a:t>► </a:t>
            </a:r>
            <a:r>
              <a:rPr lang="en-KR" sz="2000" b="1" dirty="0">
                <a:solidFill>
                  <a:schemeClr val="bg1"/>
                </a:solidFill>
              </a:rPr>
              <a:t>METHODS</a:t>
            </a:r>
          </a:p>
        </p:txBody>
      </p:sp>
      <p:sp>
        <p:nvSpPr>
          <p:cNvPr id="30" name="TextBox 29">
            <a:extLst>
              <a:ext uri="{FF2B5EF4-FFF2-40B4-BE49-F238E27FC236}">
                <a16:creationId xmlns:a16="http://schemas.microsoft.com/office/drawing/2014/main" id="{BE075110-24F5-8226-C56C-179A2292D896}"/>
              </a:ext>
            </a:extLst>
          </p:cNvPr>
          <p:cNvSpPr txBox="1"/>
          <p:nvPr/>
        </p:nvSpPr>
        <p:spPr>
          <a:xfrm>
            <a:off x="448564" y="4091881"/>
            <a:ext cx="2692532" cy="400110"/>
          </a:xfrm>
          <a:prstGeom prst="rect">
            <a:avLst/>
          </a:prstGeom>
          <a:noFill/>
        </p:spPr>
        <p:txBody>
          <a:bodyPr wrap="none" rtlCol="0">
            <a:spAutoFit/>
          </a:bodyPr>
          <a:lstStyle/>
          <a:p>
            <a:r>
              <a:rPr lang="ko-KR" altLang="en-US" sz="2000" b="1" dirty="0">
                <a:solidFill>
                  <a:schemeClr val="bg1"/>
                </a:solidFill>
              </a:rPr>
              <a:t>► </a:t>
            </a:r>
            <a:r>
              <a:rPr lang="en-KR" sz="2000" b="1" dirty="0">
                <a:solidFill>
                  <a:schemeClr val="bg1"/>
                </a:solidFill>
              </a:rPr>
              <a:t>ANALYSIS &amp; RESULTS</a:t>
            </a:r>
          </a:p>
        </p:txBody>
      </p:sp>
      <p:sp>
        <p:nvSpPr>
          <p:cNvPr id="32" name="TextBox 31">
            <a:extLst>
              <a:ext uri="{FF2B5EF4-FFF2-40B4-BE49-F238E27FC236}">
                <a16:creationId xmlns:a16="http://schemas.microsoft.com/office/drawing/2014/main" id="{AB0FF48D-FBD5-6AB7-9DA9-DE81CA310260}"/>
              </a:ext>
            </a:extLst>
          </p:cNvPr>
          <p:cNvSpPr txBox="1"/>
          <p:nvPr/>
        </p:nvSpPr>
        <p:spPr>
          <a:xfrm>
            <a:off x="448564" y="6058966"/>
            <a:ext cx="3869585" cy="400110"/>
          </a:xfrm>
          <a:prstGeom prst="rect">
            <a:avLst/>
          </a:prstGeom>
          <a:noFill/>
        </p:spPr>
        <p:txBody>
          <a:bodyPr wrap="none" rtlCol="0">
            <a:spAutoFit/>
          </a:bodyPr>
          <a:lstStyle/>
          <a:p>
            <a:r>
              <a:rPr lang="ko-KR" altLang="en-US" sz="2000" b="1" dirty="0">
                <a:solidFill>
                  <a:schemeClr val="bg1"/>
                </a:solidFill>
              </a:rPr>
              <a:t>► </a:t>
            </a:r>
            <a:r>
              <a:rPr lang="en-KR" sz="2000" b="1" dirty="0">
                <a:solidFill>
                  <a:schemeClr val="bg1"/>
                </a:solidFill>
              </a:rPr>
              <a:t>CONCLUSION &amp; CONTRIBUTION</a:t>
            </a:r>
          </a:p>
        </p:txBody>
      </p:sp>
      <p:grpSp>
        <p:nvGrpSpPr>
          <p:cNvPr id="9" name="Group 8">
            <a:extLst>
              <a:ext uri="{FF2B5EF4-FFF2-40B4-BE49-F238E27FC236}">
                <a16:creationId xmlns:a16="http://schemas.microsoft.com/office/drawing/2014/main" id="{E3493FF5-6BE8-D3DB-9FD6-A4919E256E88}"/>
              </a:ext>
            </a:extLst>
          </p:cNvPr>
          <p:cNvGrpSpPr/>
          <p:nvPr/>
        </p:nvGrpSpPr>
        <p:grpSpPr>
          <a:xfrm>
            <a:off x="605075" y="1401681"/>
            <a:ext cx="4908780" cy="1088224"/>
            <a:chOff x="605075" y="1401681"/>
            <a:chExt cx="4908780" cy="1088224"/>
          </a:xfrm>
        </p:grpSpPr>
        <p:sp>
          <p:nvSpPr>
            <p:cNvPr id="35" name="TextBox 34">
              <a:extLst>
                <a:ext uri="{FF2B5EF4-FFF2-40B4-BE49-F238E27FC236}">
                  <a16:creationId xmlns:a16="http://schemas.microsoft.com/office/drawing/2014/main" id="{0FDACF19-016B-9854-E056-1D4584867438}"/>
                </a:ext>
              </a:extLst>
            </p:cNvPr>
            <p:cNvSpPr txBox="1"/>
            <p:nvPr/>
          </p:nvSpPr>
          <p:spPr>
            <a:xfrm>
              <a:off x="605075" y="1401681"/>
              <a:ext cx="4908780"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Why focus on aging in cancer burden measurement?</a:t>
              </a:r>
              <a:endParaRPr lang="en-KR" sz="1600" b="1" dirty="0">
                <a:solidFill>
                  <a:schemeClr val="bg1"/>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B88AFC67-1399-9AA8-F814-76125771BC0C}"/>
                </a:ext>
              </a:extLst>
            </p:cNvPr>
            <p:cNvSpPr txBox="1"/>
            <p:nvPr/>
          </p:nvSpPr>
          <p:spPr>
            <a:xfrm>
              <a:off x="605075" y="1750298"/>
              <a:ext cx="3204210"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How to ageing in cancer burden?</a:t>
              </a:r>
              <a:endParaRPr lang="en-KR" sz="1600" b="1" dirty="0">
                <a:solidFill>
                  <a:schemeClr val="bg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36AFFC0-041C-60F3-5A66-C4C6AF4E32BF}"/>
                </a:ext>
              </a:extLst>
            </p:cNvPr>
            <p:cNvSpPr txBox="1"/>
            <p:nvPr/>
          </p:nvSpPr>
          <p:spPr>
            <a:xfrm>
              <a:off x="605075" y="2151351"/>
              <a:ext cx="3729995"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Previous study limitation? &amp; Objective</a:t>
              </a:r>
              <a:endParaRPr lang="en-KR" sz="1600" b="1" dirty="0">
                <a:solidFill>
                  <a:schemeClr val="bg1"/>
                </a:solidFill>
                <a:latin typeface="Times New Roman" panose="02020603050405020304" pitchFamily="18" charset="0"/>
                <a:cs typeface="Times New Roman" panose="02020603050405020304" pitchFamily="18" charset="0"/>
              </a:endParaRPr>
            </a:p>
          </p:txBody>
        </p:sp>
      </p:grpSp>
      <p:sp>
        <p:nvSpPr>
          <p:cNvPr id="3" name="TextBox 2">
            <a:extLst>
              <a:ext uri="{FF2B5EF4-FFF2-40B4-BE49-F238E27FC236}">
                <a16:creationId xmlns:a16="http://schemas.microsoft.com/office/drawing/2014/main" id="{083EA5A2-41D1-82DA-A51C-ED39F8C818C2}"/>
              </a:ext>
            </a:extLst>
          </p:cNvPr>
          <p:cNvSpPr txBox="1"/>
          <p:nvPr/>
        </p:nvSpPr>
        <p:spPr>
          <a:xfrm>
            <a:off x="448563" y="5605973"/>
            <a:ext cx="1805302" cy="400110"/>
          </a:xfrm>
          <a:prstGeom prst="rect">
            <a:avLst/>
          </a:prstGeom>
          <a:noFill/>
        </p:spPr>
        <p:txBody>
          <a:bodyPr wrap="none" rtlCol="0">
            <a:spAutoFit/>
          </a:bodyPr>
          <a:lstStyle/>
          <a:p>
            <a:r>
              <a:rPr lang="ko-KR" altLang="en-US" sz="2000" b="1" dirty="0">
                <a:solidFill>
                  <a:schemeClr val="bg1"/>
                </a:solidFill>
              </a:rPr>
              <a:t>► </a:t>
            </a:r>
            <a:r>
              <a:rPr lang="en-KR" sz="2000" b="1" dirty="0">
                <a:solidFill>
                  <a:schemeClr val="bg1"/>
                </a:solidFill>
              </a:rPr>
              <a:t>DISCUSSION</a:t>
            </a:r>
          </a:p>
        </p:txBody>
      </p:sp>
      <p:sp>
        <p:nvSpPr>
          <p:cNvPr id="4" name="TextBox 3">
            <a:extLst>
              <a:ext uri="{FF2B5EF4-FFF2-40B4-BE49-F238E27FC236}">
                <a16:creationId xmlns:a16="http://schemas.microsoft.com/office/drawing/2014/main" id="{E03222EE-1E8D-C366-1B28-FD0759B243D0}"/>
              </a:ext>
            </a:extLst>
          </p:cNvPr>
          <p:cNvSpPr txBox="1"/>
          <p:nvPr/>
        </p:nvSpPr>
        <p:spPr>
          <a:xfrm>
            <a:off x="10683254" y="6611779"/>
            <a:ext cx="1508746" cy="246221"/>
          </a:xfrm>
          <a:prstGeom prst="rect">
            <a:avLst/>
          </a:prstGeom>
          <a:noFill/>
        </p:spPr>
        <p:txBody>
          <a:bodyPr wrap="none" rtlCol="0">
            <a:spAutoFit/>
          </a:bodyPr>
          <a:lstStyle/>
          <a:p>
            <a:r>
              <a:rPr lang="en-KR" sz="1000" b="1" dirty="0">
                <a:solidFill>
                  <a:schemeClr val="bg1"/>
                </a:solidFill>
                <a:latin typeface="Times New Roman" panose="02020603050405020304" pitchFamily="18" charset="0"/>
                <a:cs typeface="Times New Roman" panose="02020603050405020304" pitchFamily="18" charset="0"/>
              </a:rPr>
              <a:t>[ referecnced by IACR ]</a:t>
            </a:r>
          </a:p>
        </p:txBody>
      </p:sp>
      <p:grpSp>
        <p:nvGrpSpPr>
          <p:cNvPr id="10" name="Group 9">
            <a:extLst>
              <a:ext uri="{FF2B5EF4-FFF2-40B4-BE49-F238E27FC236}">
                <a16:creationId xmlns:a16="http://schemas.microsoft.com/office/drawing/2014/main" id="{E63DE526-C2B8-81F2-F303-D6CE831A3DA3}"/>
              </a:ext>
            </a:extLst>
          </p:cNvPr>
          <p:cNvGrpSpPr/>
          <p:nvPr/>
        </p:nvGrpSpPr>
        <p:grpSpPr>
          <a:xfrm>
            <a:off x="648098" y="2993586"/>
            <a:ext cx="5447902" cy="1024743"/>
            <a:chOff x="648098" y="2993586"/>
            <a:chExt cx="5447902" cy="1024743"/>
          </a:xfrm>
        </p:grpSpPr>
        <p:sp>
          <p:nvSpPr>
            <p:cNvPr id="36" name="TextBox 35">
              <a:extLst>
                <a:ext uri="{FF2B5EF4-FFF2-40B4-BE49-F238E27FC236}">
                  <a16:creationId xmlns:a16="http://schemas.microsoft.com/office/drawing/2014/main" id="{A136B1D9-CC6C-F681-E0D5-5FB4083072E3}"/>
                </a:ext>
              </a:extLst>
            </p:cNvPr>
            <p:cNvSpPr txBox="1"/>
            <p:nvPr/>
          </p:nvSpPr>
          <p:spPr>
            <a:xfrm>
              <a:off x="648098" y="3679775"/>
              <a:ext cx="5447902"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Introduction Projection Models &amp; Decomposition analysis </a:t>
              </a:r>
              <a:endParaRPr lang="en-KR" sz="1600" b="1" dirty="0">
                <a:solidFill>
                  <a:schemeClr val="bg1"/>
                </a:solidFill>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B9EA5CF1-9E3A-0F3F-9CEA-3259CA5EE9C3}"/>
                </a:ext>
              </a:extLst>
            </p:cNvPr>
            <p:cNvSpPr txBox="1"/>
            <p:nvPr/>
          </p:nvSpPr>
          <p:spPr>
            <a:xfrm>
              <a:off x="648098" y="3331597"/>
              <a:ext cx="5259838"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Introduction selection ageing related cancer framework</a:t>
              </a:r>
              <a:endParaRPr lang="en-KR" sz="16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B7BD099-9CAC-00F1-7907-E77174741645}"/>
                </a:ext>
              </a:extLst>
            </p:cNvPr>
            <p:cNvSpPr txBox="1"/>
            <p:nvPr/>
          </p:nvSpPr>
          <p:spPr>
            <a:xfrm>
              <a:off x="660304" y="2993586"/>
              <a:ext cx="2378664" cy="338554"/>
            </a:xfrm>
            <a:prstGeom prst="rect">
              <a:avLst/>
            </a:prstGeom>
            <a:noFill/>
          </p:spPr>
          <p:txBody>
            <a:bodyPr wrap="none" rtlCol="0">
              <a:spAutoFit/>
            </a:bodyPr>
            <a:lstStyle/>
            <a:p>
              <a:r>
                <a:rPr lang="en-US" altLang="ko-KR" sz="1600" b="1" dirty="0">
                  <a:solidFill>
                    <a:schemeClr val="bg1"/>
                  </a:solidFill>
                  <a:latin typeface="Times New Roman" panose="02020603050405020304" pitchFamily="18" charset="0"/>
                  <a:cs typeface="Times New Roman" panose="02020603050405020304" pitchFamily="18" charset="0"/>
                </a:rPr>
                <a:t>-</a:t>
              </a:r>
              <a:r>
                <a:rPr lang="ko-KR" altLang="en-US" sz="1600" b="1" dirty="0">
                  <a:solidFill>
                    <a:schemeClr val="bg1"/>
                  </a:solidFill>
                  <a:latin typeface="Times New Roman" panose="02020603050405020304" pitchFamily="18" charset="0"/>
                  <a:cs typeface="Times New Roman" panose="02020603050405020304" pitchFamily="18" charset="0"/>
                </a:rPr>
                <a:t> </a:t>
              </a:r>
              <a:r>
                <a:rPr lang="en-US" altLang="ko-KR" sz="1600" b="1" dirty="0">
                  <a:solidFill>
                    <a:schemeClr val="bg1"/>
                  </a:solidFill>
                  <a:latin typeface="Times New Roman" panose="02020603050405020304" pitchFamily="18" charset="0"/>
                  <a:cs typeface="Times New Roman" panose="02020603050405020304" pitchFamily="18" charset="0"/>
                </a:rPr>
                <a:t>Introduction using data</a:t>
              </a:r>
              <a:endParaRPr lang="en-KR" sz="1600" b="1" dirty="0">
                <a:solidFill>
                  <a:schemeClr val="bg1"/>
                </a:solidFill>
                <a:latin typeface="Times New Roman" panose="02020603050405020304" pitchFamily="18"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18D70383-D444-F106-C057-6103511CCBB9}"/>
              </a:ext>
            </a:extLst>
          </p:cNvPr>
          <p:cNvGrpSpPr/>
          <p:nvPr/>
        </p:nvGrpSpPr>
        <p:grpSpPr>
          <a:xfrm>
            <a:off x="744499" y="4512926"/>
            <a:ext cx="1104790" cy="1024743"/>
            <a:chOff x="744499" y="4512926"/>
            <a:chExt cx="1104790" cy="1024743"/>
          </a:xfrm>
        </p:grpSpPr>
        <p:sp>
          <p:nvSpPr>
            <p:cNvPr id="6" name="TextBox 5">
              <a:extLst>
                <a:ext uri="{FF2B5EF4-FFF2-40B4-BE49-F238E27FC236}">
                  <a16:creationId xmlns:a16="http://schemas.microsoft.com/office/drawing/2014/main" id="{A116879C-9C28-BC55-EDA2-101C390B4B4C}"/>
                </a:ext>
              </a:extLst>
            </p:cNvPr>
            <p:cNvSpPr txBox="1"/>
            <p:nvPr/>
          </p:nvSpPr>
          <p:spPr>
            <a:xfrm>
              <a:off x="744499" y="5199115"/>
              <a:ext cx="1104790"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-Result III</a:t>
              </a:r>
              <a:endParaRPr lang="en-KR" sz="16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5FFA88-1A8D-264B-6970-0283C8C9C10A}"/>
                </a:ext>
              </a:extLst>
            </p:cNvPr>
            <p:cNvSpPr txBox="1"/>
            <p:nvPr/>
          </p:nvSpPr>
          <p:spPr>
            <a:xfrm>
              <a:off x="744499" y="4850937"/>
              <a:ext cx="1024639"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-Result II</a:t>
              </a:r>
              <a:endParaRPr lang="en-KR" sz="16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EEA858E-A2C6-7989-6731-61613C937823}"/>
                </a:ext>
              </a:extLst>
            </p:cNvPr>
            <p:cNvSpPr txBox="1"/>
            <p:nvPr/>
          </p:nvSpPr>
          <p:spPr>
            <a:xfrm>
              <a:off x="756705" y="4512926"/>
              <a:ext cx="944489" cy="338554"/>
            </a:xfrm>
            <a:prstGeom prst="rect">
              <a:avLst/>
            </a:prstGeom>
            <a:noFill/>
          </p:spPr>
          <p:txBody>
            <a:bodyPr wrap="none" rtlCol="0">
              <a:spAutoFit/>
            </a:bodyPr>
            <a:lstStyle/>
            <a:p>
              <a:r>
                <a:rPr lang="en-US" sz="1600" b="1" dirty="0">
                  <a:solidFill>
                    <a:schemeClr val="bg1"/>
                  </a:solidFill>
                  <a:latin typeface="Times New Roman" panose="02020603050405020304" pitchFamily="18" charset="0"/>
                  <a:cs typeface="Times New Roman" panose="02020603050405020304" pitchFamily="18" charset="0"/>
                </a:rPr>
                <a:t>-Result I</a:t>
              </a:r>
              <a:endParaRPr lang="en-KR" sz="16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4178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par>
                                <p:cTn id="16" presetID="3" presetClass="entr" presetSubtype="1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blinds(horizontal)">
                                      <p:cBhvr>
                                        <p:cTn id="23" dur="500"/>
                                        <p:tgtEl>
                                          <p:spTgt spid="30"/>
                                        </p:tgtEl>
                                      </p:cBhvr>
                                    </p:animEffect>
                                  </p:childTnLst>
                                </p:cTn>
                              </p:par>
                              <p:par>
                                <p:cTn id="24" presetID="3" presetClass="entr" presetSubtype="1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linds(horizontal)">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blinds(horizontal)">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48E7837-205F-AFC4-1BB1-C87A7520ABB0}"/>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2DE653B0-030C-591D-705E-6D6AA74CE5D0}"/>
              </a:ext>
            </a:extLst>
          </p:cNvPr>
          <p:cNvSpPr txBox="1"/>
          <p:nvPr/>
        </p:nvSpPr>
        <p:spPr>
          <a:xfrm>
            <a:off x="628801" y="100875"/>
            <a:ext cx="10934404" cy="477054"/>
          </a:xfrm>
          <a:prstGeom prst="rect">
            <a:avLst/>
          </a:prstGeom>
          <a:noFill/>
        </p:spPr>
        <p:txBody>
          <a:bodyPr wrap="none" rtlCol="0">
            <a:spAutoFit/>
          </a:bodyPr>
          <a:lstStyle/>
          <a:p>
            <a:pPr algn="ctr"/>
            <a:r>
              <a:rPr lang="en-KR" sz="2500" b="1" dirty="0">
                <a:solidFill>
                  <a:schemeClr val="bg1"/>
                </a:solidFill>
                <a:latin typeface="Times New Roman" panose="02020603050405020304" pitchFamily="18" charset="0"/>
                <a:cs typeface="Times New Roman" panose="02020603050405020304" pitchFamily="18" charset="0"/>
              </a:rPr>
              <a:t>Result III:</a:t>
            </a:r>
            <a:r>
              <a:rPr lang="ko-KR" altLang="en-US" sz="2500" b="1" dirty="0">
                <a:solidFill>
                  <a:schemeClr val="bg1"/>
                </a:solidFill>
                <a:latin typeface="Times New Roman" panose="02020603050405020304" pitchFamily="18" charset="0"/>
                <a:cs typeface="Times New Roman" panose="02020603050405020304" pitchFamily="18" charset="0"/>
              </a:rPr>
              <a:t> </a:t>
            </a:r>
            <a:r>
              <a:rPr lang="en-GB" sz="2500" b="1" dirty="0">
                <a:solidFill>
                  <a:schemeClr val="bg1"/>
                </a:solidFill>
                <a:latin typeface="Times New Roman" panose="02020603050405020304" pitchFamily="18" charset="0"/>
                <a:cs typeface="Times New Roman" panose="02020603050405020304" pitchFamily="18" charset="0"/>
              </a:rPr>
              <a:t>Compare projections from different scenarios by sex, cancer type</a:t>
            </a:r>
            <a:endParaRPr lang="en-KR" sz="2500" b="1" dirty="0">
              <a:solidFill>
                <a:schemeClr val="bg1"/>
              </a:solidFill>
              <a:latin typeface="Times New Roman" panose="02020603050405020304" pitchFamily="18" charset="0"/>
              <a:cs typeface="Times New Roman" panose="02020603050405020304" pitchFamily="18" charset="0"/>
            </a:endParaRPr>
          </a:p>
        </p:txBody>
      </p:sp>
      <p:pic>
        <p:nvPicPr>
          <p:cNvPr id="24" name="Picture 23" descr="Logo&#10;&#10;Description automatically generated">
            <a:extLst>
              <a:ext uri="{FF2B5EF4-FFF2-40B4-BE49-F238E27FC236}">
                <a16:creationId xmlns:a16="http://schemas.microsoft.com/office/drawing/2014/main" id="{F89A9BF8-2A3C-4321-874B-347D54873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47" name="Group 46">
            <a:extLst>
              <a:ext uri="{FF2B5EF4-FFF2-40B4-BE49-F238E27FC236}">
                <a16:creationId xmlns:a16="http://schemas.microsoft.com/office/drawing/2014/main" id="{5BEEBFC8-07CD-C9CF-F61C-331B675007C2}"/>
              </a:ext>
            </a:extLst>
          </p:cNvPr>
          <p:cNvGrpSpPr/>
          <p:nvPr/>
        </p:nvGrpSpPr>
        <p:grpSpPr>
          <a:xfrm>
            <a:off x="554572" y="953816"/>
            <a:ext cx="4274040" cy="4691612"/>
            <a:chOff x="408798" y="953814"/>
            <a:chExt cx="4758124" cy="5222991"/>
          </a:xfrm>
        </p:grpSpPr>
        <p:pic>
          <p:nvPicPr>
            <p:cNvPr id="40" name="Picture 39" descr="A picture containing text, map, outdoor&#10;&#10;Description automatically generated">
              <a:extLst>
                <a:ext uri="{FF2B5EF4-FFF2-40B4-BE49-F238E27FC236}">
                  <a16:creationId xmlns:a16="http://schemas.microsoft.com/office/drawing/2014/main" id="{D88B788A-3D5A-7E24-1835-FD32C40F1F8E}"/>
                </a:ext>
              </a:extLst>
            </p:cNvPr>
            <p:cNvPicPr>
              <a:picLocks noChangeAspect="1"/>
            </p:cNvPicPr>
            <p:nvPr/>
          </p:nvPicPr>
          <p:blipFill>
            <a:blip r:embed="rId4"/>
            <a:stretch>
              <a:fillRect/>
            </a:stretch>
          </p:blipFill>
          <p:spPr>
            <a:xfrm>
              <a:off x="1361817" y="953814"/>
              <a:ext cx="3805105" cy="5209724"/>
            </a:xfrm>
            <a:prstGeom prst="rect">
              <a:avLst/>
            </a:prstGeom>
            <a:ln w="28575">
              <a:solidFill>
                <a:schemeClr val="tx1"/>
              </a:solidFill>
            </a:ln>
          </p:spPr>
        </p:pic>
        <p:pic>
          <p:nvPicPr>
            <p:cNvPr id="42" name="Picture 41" descr="A picture containing chart&#10;&#10;Description automatically generated">
              <a:extLst>
                <a:ext uri="{FF2B5EF4-FFF2-40B4-BE49-F238E27FC236}">
                  <a16:creationId xmlns:a16="http://schemas.microsoft.com/office/drawing/2014/main" id="{C2CA8346-0EEA-9EDC-9FBF-890CC380BCFC}"/>
                </a:ext>
              </a:extLst>
            </p:cNvPr>
            <p:cNvPicPr>
              <a:picLocks noChangeAspect="1"/>
            </p:cNvPicPr>
            <p:nvPr/>
          </p:nvPicPr>
          <p:blipFill>
            <a:blip r:embed="rId5"/>
            <a:stretch>
              <a:fillRect/>
            </a:stretch>
          </p:blipFill>
          <p:spPr>
            <a:xfrm>
              <a:off x="1165287" y="1259621"/>
              <a:ext cx="3514259" cy="4917184"/>
            </a:xfrm>
            <a:prstGeom prst="rect">
              <a:avLst/>
            </a:prstGeom>
            <a:ln w="28575">
              <a:solidFill>
                <a:schemeClr val="tx1"/>
              </a:solidFill>
            </a:ln>
          </p:spPr>
        </p:pic>
        <p:pic>
          <p:nvPicPr>
            <p:cNvPr id="44" name="Picture 43" descr="Chart&#10;&#10;Description automatically generated">
              <a:extLst>
                <a:ext uri="{FF2B5EF4-FFF2-40B4-BE49-F238E27FC236}">
                  <a16:creationId xmlns:a16="http://schemas.microsoft.com/office/drawing/2014/main" id="{DEA81FE2-C488-36A8-7CB9-7EF48FD4F94D}"/>
                </a:ext>
              </a:extLst>
            </p:cNvPr>
            <p:cNvPicPr>
              <a:picLocks noChangeAspect="1"/>
            </p:cNvPicPr>
            <p:nvPr/>
          </p:nvPicPr>
          <p:blipFill>
            <a:blip r:embed="rId6"/>
            <a:stretch>
              <a:fillRect/>
            </a:stretch>
          </p:blipFill>
          <p:spPr>
            <a:xfrm>
              <a:off x="814954" y="1569300"/>
              <a:ext cx="3583866" cy="3335683"/>
            </a:xfrm>
            <a:prstGeom prst="rect">
              <a:avLst/>
            </a:prstGeom>
            <a:ln w="28575">
              <a:solidFill>
                <a:schemeClr val="tx1"/>
              </a:solidFill>
            </a:ln>
          </p:spPr>
        </p:pic>
        <p:pic>
          <p:nvPicPr>
            <p:cNvPr id="46" name="Picture 45" descr="A picture containing diagram&#10;&#10;Description automatically generated">
              <a:extLst>
                <a:ext uri="{FF2B5EF4-FFF2-40B4-BE49-F238E27FC236}">
                  <a16:creationId xmlns:a16="http://schemas.microsoft.com/office/drawing/2014/main" id="{8591FB60-A4B2-3E7C-898A-B8F05B6E8691}"/>
                </a:ext>
              </a:extLst>
            </p:cNvPr>
            <p:cNvPicPr>
              <a:picLocks noChangeAspect="1"/>
            </p:cNvPicPr>
            <p:nvPr/>
          </p:nvPicPr>
          <p:blipFill>
            <a:blip r:embed="rId7"/>
            <a:stretch>
              <a:fillRect/>
            </a:stretch>
          </p:blipFill>
          <p:spPr>
            <a:xfrm>
              <a:off x="408798" y="1859858"/>
              <a:ext cx="3620033" cy="3956947"/>
            </a:xfrm>
            <a:prstGeom prst="rect">
              <a:avLst/>
            </a:prstGeom>
            <a:ln w="28575">
              <a:solidFill>
                <a:schemeClr val="tx1"/>
              </a:solidFill>
            </a:ln>
          </p:spPr>
        </p:pic>
      </p:grpSp>
      <p:graphicFrame>
        <p:nvGraphicFramePr>
          <p:cNvPr id="49" name="Table 49">
            <a:extLst>
              <a:ext uri="{FF2B5EF4-FFF2-40B4-BE49-F238E27FC236}">
                <a16:creationId xmlns:a16="http://schemas.microsoft.com/office/drawing/2014/main" id="{821695D0-3A3F-5F3B-CE80-CD9F24584C0E}"/>
              </a:ext>
            </a:extLst>
          </p:cNvPr>
          <p:cNvGraphicFramePr>
            <a:graphicFrameLocks noGrp="1"/>
          </p:cNvGraphicFramePr>
          <p:nvPr>
            <p:extLst>
              <p:ext uri="{D42A27DB-BD31-4B8C-83A1-F6EECF244321}">
                <p14:modId xmlns:p14="http://schemas.microsoft.com/office/powerpoint/2010/main" val="1368871629"/>
              </p:ext>
            </p:extLst>
          </p:nvPr>
        </p:nvGraphicFramePr>
        <p:xfrm>
          <a:off x="5471987" y="2189829"/>
          <a:ext cx="1934878" cy="2494280"/>
        </p:xfrm>
        <a:graphic>
          <a:graphicData uri="http://schemas.openxmlformats.org/drawingml/2006/table">
            <a:tbl>
              <a:tblPr firstRow="1" bandRow="1">
                <a:tableStyleId>{5C22544A-7EE6-4342-B048-85BDC9FD1C3A}</a:tableStyleId>
              </a:tblPr>
              <a:tblGrid>
                <a:gridCol w="1934878">
                  <a:extLst>
                    <a:ext uri="{9D8B030D-6E8A-4147-A177-3AD203B41FA5}">
                      <a16:colId xmlns:a16="http://schemas.microsoft.com/office/drawing/2014/main" val="3985609023"/>
                    </a:ext>
                  </a:extLst>
                </a:gridCol>
              </a:tblGrid>
              <a:tr h="370840">
                <a:tc>
                  <a:txBody>
                    <a:bodyPr/>
                    <a:lstStyle/>
                    <a:p>
                      <a:pPr algn="ctr"/>
                      <a:r>
                        <a:rPr lang="en-KR" b="1" dirty="0">
                          <a:solidFill>
                            <a:schemeClr val="accent2"/>
                          </a:solidFill>
                          <a:latin typeface="Times New Roman" panose="02020603050405020304" pitchFamily="18" charset="0"/>
                          <a:cs typeface="Times New Roman" panose="02020603050405020304" pitchFamily="18" charset="0"/>
                        </a:rPr>
                        <a:t>Scenarios</a:t>
                      </a:r>
                    </a:p>
                    <a:p>
                      <a:pPr algn="ctr"/>
                      <a:r>
                        <a:rPr lang="en-KR" b="1" dirty="0">
                          <a:solidFill>
                            <a:schemeClr val="accent2"/>
                          </a:solidFill>
                          <a:latin typeface="Times New Roman" panose="02020603050405020304" pitchFamily="18" charset="0"/>
                          <a:cs typeface="Times New Roman" panose="02020603050405020304" pitchFamily="18" charset="0"/>
                        </a:rPr>
                        <a:t> (highest)</a:t>
                      </a:r>
                    </a:p>
                  </a:txBody>
                  <a:tcPr>
                    <a:lnT w="3175" cap="flat" cmpd="sng" algn="ctr">
                      <a:solidFill>
                        <a:schemeClr val="tx1"/>
                      </a:solidFill>
                      <a:prstDash val="lgDashDot"/>
                      <a:round/>
                      <a:headEnd type="none" w="med" len="med"/>
                      <a:tailEnd type="none" w="med" len="med"/>
                    </a:lnT>
                    <a:lnB w="3175" cap="flat" cmpd="sng" algn="ctr">
                      <a:solidFill>
                        <a:schemeClr val="tx1"/>
                      </a:solidFill>
                      <a:prstDash val="sysDot"/>
                      <a:round/>
                      <a:headEnd type="none" w="med" len="med"/>
                      <a:tailEnd type="none" w="med" len="med"/>
                    </a:lnB>
                    <a:noFill/>
                  </a:tcPr>
                </a:tc>
                <a:extLst>
                  <a:ext uri="{0D108BD9-81ED-4DB2-BD59-A6C34878D82A}">
                    <a16:rowId xmlns:a16="http://schemas.microsoft.com/office/drawing/2014/main" val="1636872026"/>
                  </a:ext>
                </a:extLst>
              </a:tr>
              <a:tr h="370840">
                <a:tc>
                  <a:txBody>
                    <a:bodyPr/>
                    <a:lstStyle/>
                    <a:p>
                      <a:pPr algn="ctr"/>
                      <a:r>
                        <a:rPr lang="en-US" b="1" dirty="0">
                          <a:solidFill>
                            <a:schemeClr val="bg1"/>
                          </a:solidFill>
                          <a:latin typeface="Times New Roman" panose="02020603050405020304" pitchFamily="18" charset="0"/>
                          <a:cs typeface="Times New Roman" panose="02020603050405020304" pitchFamily="18" charset="0"/>
                        </a:rPr>
                        <a:t>* Fast Ageing</a:t>
                      </a:r>
                      <a:endParaRPr lang="en-KR" b="1" dirty="0">
                        <a:solidFill>
                          <a:schemeClr val="bg1"/>
                        </a:solidFill>
                        <a:latin typeface="Times New Roman" panose="02020603050405020304" pitchFamily="18" charset="0"/>
                        <a:cs typeface="Times New Roman" panose="02020603050405020304" pitchFamily="18" charset="0"/>
                      </a:endParaRPr>
                    </a:p>
                  </a:txBody>
                  <a:tcPr>
                    <a:lnT w="3175" cap="flat" cmpd="sng" algn="ctr">
                      <a:solidFill>
                        <a:schemeClr val="tx1"/>
                      </a:solidFill>
                      <a:prstDash val="sysDot"/>
                      <a:round/>
                      <a:headEnd type="none" w="med" len="med"/>
                      <a:tailEnd type="none" w="med" len="med"/>
                    </a:lnT>
                    <a:solidFill>
                      <a:schemeClr val="accent2">
                        <a:lumMod val="50000"/>
                      </a:schemeClr>
                    </a:solidFill>
                  </a:tcPr>
                </a:tc>
                <a:extLst>
                  <a:ext uri="{0D108BD9-81ED-4DB2-BD59-A6C34878D82A}">
                    <a16:rowId xmlns:a16="http://schemas.microsoft.com/office/drawing/2014/main" val="1691796719"/>
                  </a:ext>
                </a:extLst>
              </a:tr>
              <a:tr h="370840">
                <a:tc>
                  <a:txBody>
                    <a:bodyPr/>
                    <a:lstStyle/>
                    <a:p>
                      <a:pPr algn="ctr"/>
                      <a:r>
                        <a:rPr lang="en-KR" b="1" dirty="0">
                          <a:solidFill>
                            <a:schemeClr val="bg1"/>
                          </a:solidFill>
                          <a:latin typeface="Times New Roman" panose="02020603050405020304" pitchFamily="18" charset="0"/>
                          <a:cs typeface="Times New Roman" panose="02020603050405020304" pitchFamily="18" charset="0"/>
                        </a:rPr>
                        <a:t>Low</a:t>
                      </a:r>
                    </a:p>
                  </a:txBody>
                  <a:tcPr>
                    <a:solidFill>
                      <a:schemeClr val="accent2">
                        <a:lumMod val="75000"/>
                      </a:schemeClr>
                    </a:solidFill>
                  </a:tcPr>
                </a:tc>
                <a:extLst>
                  <a:ext uri="{0D108BD9-81ED-4DB2-BD59-A6C34878D82A}">
                    <a16:rowId xmlns:a16="http://schemas.microsoft.com/office/drawing/2014/main" val="4175505837"/>
                  </a:ext>
                </a:extLst>
              </a:tr>
              <a:tr h="370840">
                <a:tc>
                  <a:txBody>
                    <a:bodyPr/>
                    <a:lstStyle/>
                    <a:p>
                      <a:pPr algn="ctr"/>
                      <a:r>
                        <a:rPr lang="en-KR" b="1" dirty="0">
                          <a:solidFill>
                            <a:schemeClr val="tx1"/>
                          </a:solidFill>
                          <a:latin typeface="Times New Roman" panose="02020603050405020304" pitchFamily="18" charset="0"/>
                          <a:cs typeface="Times New Roman" panose="02020603050405020304" pitchFamily="18" charset="0"/>
                        </a:rPr>
                        <a:t>Median</a:t>
                      </a:r>
                    </a:p>
                  </a:txBody>
                  <a:tcPr>
                    <a:solidFill>
                      <a:schemeClr val="accent2">
                        <a:lumMod val="60000"/>
                        <a:lumOff val="40000"/>
                      </a:schemeClr>
                    </a:solidFill>
                  </a:tcPr>
                </a:tc>
                <a:extLst>
                  <a:ext uri="{0D108BD9-81ED-4DB2-BD59-A6C34878D82A}">
                    <a16:rowId xmlns:a16="http://schemas.microsoft.com/office/drawing/2014/main" val="3383703731"/>
                  </a:ext>
                </a:extLst>
              </a:tr>
              <a:tr h="370840">
                <a:tc>
                  <a:txBody>
                    <a:bodyPr/>
                    <a:lstStyle/>
                    <a:p>
                      <a:pPr algn="ctr"/>
                      <a:r>
                        <a:rPr lang="en-KR" b="1" dirty="0">
                          <a:solidFill>
                            <a:schemeClr val="tx1"/>
                          </a:solidFill>
                          <a:latin typeface="Times New Roman" panose="02020603050405020304" pitchFamily="18" charset="0"/>
                          <a:cs typeface="Times New Roman" panose="02020603050405020304" pitchFamily="18" charset="0"/>
                        </a:rPr>
                        <a:t>High</a:t>
                      </a:r>
                    </a:p>
                  </a:txBody>
                  <a:tcPr>
                    <a:solidFill>
                      <a:schemeClr val="accent2">
                        <a:lumMod val="40000"/>
                        <a:lumOff val="60000"/>
                      </a:schemeClr>
                    </a:solidFill>
                  </a:tcPr>
                </a:tc>
                <a:extLst>
                  <a:ext uri="{0D108BD9-81ED-4DB2-BD59-A6C34878D82A}">
                    <a16:rowId xmlns:a16="http://schemas.microsoft.com/office/drawing/2014/main" val="3431077903"/>
                  </a:ext>
                </a:extLst>
              </a:tr>
              <a:tr h="370840">
                <a:tc>
                  <a:txBody>
                    <a:bodyPr/>
                    <a:lstStyle/>
                    <a:p>
                      <a:pPr algn="ctr"/>
                      <a:r>
                        <a:rPr lang="en-KR" b="1" dirty="0">
                          <a:solidFill>
                            <a:schemeClr val="tx1"/>
                          </a:solidFill>
                          <a:latin typeface="Times New Roman" panose="02020603050405020304" pitchFamily="18" charset="0"/>
                          <a:cs typeface="Times New Roman" panose="02020603050405020304" pitchFamily="18" charset="0"/>
                        </a:rPr>
                        <a:t>Slow Ageing</a:t>
                      </a:r>
                    </a:p>
                  </a:txBody>
                  <a:tcPr>
                    <a:lnB w="3175" cap="flat" cmpd="sng" algn="ctr">
                      <a:solidFill>
                        <a:schemeClr val="tx1"/>
                      </a:solidFill>
                      <a:prstDash val="sysDot"/>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2228735508"/>
                  </a:ext>
                </a:extLst>
              </a:tr>
            </a:tbl>
          </a:graphicData>
        </a:graphic>
      </p:graphicFrame>
      <p:sp>
        <p:nvSpPr>
          <p:cNvPr id="50" name="Right Arrow 49">
            <a:extLst>
              <a:ext uri="{FF2B5EF4-FFF2-40B4-BE49-F238E27FC236}">
                <a16:creationId xmlns:a16="http://schemas.microsoft.com/office/drawing/2014/main" id="{A1403D7A-768C-9BBD-5879-A87226490280}"/>
              </a:ext>
            </a:extLst>
          </p:cNvPr>
          <p:cNvSpPr/>
          <p:nvPr/>
        </p:nvSpPr>
        <p:spPr>
          <a:xfrm>
            <a:off x="4991283" y="3192443"/>
            <a:ext cx="480704" cy="489052"/>
          </a:xfrm>
          <a:prstGeom prst="rightArrow">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0" name="TextBox 59">
            <a:extLst>
              <a:ext uri="{FF2B5EF4-FFF2-40B4-BE49-F238E27FC236}">
                <a16:creationId xmlns:a16="http://schemas.microsoft.com/office/drawing/2014/main" id="{0DFED316-D0A1-0394-5E69-5AD92E50BD4C}"/>
              </a:ext>
            </a:extLst>
          </p:cNvPr>
          <p:cNvSpPr txBox="1"/>
          <p:nvPr/>
        </p:nvSpPr>
        <p:spPr>
          <a:xfrm>
            <a:off x="7887569" y="2223398"/>
            <a:ext cx="4164883" cy="2862322"/>
          </a:xfrm>
          <a:prstGeom prst="rect">
            <a:avLst/>
          </a:prstGeom>
          <a:noFill/>
        </p:spPr>
        <p:txBody>
          <a:bodyPr wrap="square" rtlCol="0">
            <a:spAutoFit/>
          </a:bodyPr>
          <a:lstStyle/>
          <a:p>
            <a:pPr marL="342900" indent="-342900">
              <a:buAutoNum type="arabicParenR"/>
            </a:pPr>
            <a:r>
              <a:rPr lang="en-US" altLang="ko-KR" dirty="0">
                <a:latin typeface="Times New Roman" panose="02020603050405020304" pitchFamily="18" charset="0"/>
                <a:cs typeface="Times New Roman" panose="02020603050405020304" pitchFamily="18" charset="0"/>
              </a:rPr>
              <a:t>The effects of population growth resulting from rising birth rates less those of population stagnation due to </a:t>
            </a:r>
            <a:r>
              <a:rPr lang="en-US" altLang="ko-KR" b="1" u="sng" dirty="0">
                <a:solidFill>
                  <a:schemeClr val="accent2"/>
                </a:solidFill>
                <a:latin typeface="Times New Roman" panose="02020603050405020304" pitchFamily="18" charset="0"/>
                <a:cs typeface="Times New Roman" panose="02020603050405020304" pitchFamily="18" charset="0"/>
              </a:rPr>
              <a:t>declining birth rates and aging population growth</a:t>
            </a:r>
            <a:r>
              <a:rPr lang="en-US" altLang="ko-KR" dirty="0">
                <a:solidFill>
                  <a:schemeClr val="accent2"/>
                </a:solidFill>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resulting from declining birth rates.</a:t>
            </a:r>
          </a:p>
          <a:p>
            <a:pPr marL="342900" indent="-342900">
              <a:buAutoNum type="arabicParenR"/>
            </a:pPr>
            <a:endParaRPr lang="en-US" altLang="ko-KR" dirty="0">
              <a:latin typeface="Times New Roman" panose="02020603050405020304" pitchFamily="18" charset="0"/>
              <a:cs typeface="Times New Roman" panose="02020603050405020304" pitchFamily="18" charset="0"/>
            </a:endParaRPr>
          </a:p>
          <a:p>
            <a:pPr marL="342900" indent="-342900">
              <a:buAutoNum type="arabicParenR"/>
            </a:pPr>
            <a:r>
              <a:rPr lang="en-US" altLang="ko-KR" dirty="0">
                <a:latin typeface="Times New Roman" panose="02020603050405020304" pitchFamily="18" charset="0"/>
                <a:cs typeface="Times New Roman" panose="02020603050405020304" pitchFamily="18" charset="0"/>
              </a:rPr>
              <a:t>In fast aging societies, there is increase of over </a:t>
            </a:r>
            <a:r>
              <a:rPr lang="en-US" altLang="ko-KR" b="1" dirty="0">
                <a:solidFill>
                  <a:schemeClr val="accent2"/>
                </a:solidFill>
                <a:latin typeface="Times New Roman" panose="02020603050405020304" pitchFamily="18" charset="0"/>
                <a:cs typeface="Times New Roman" panose="02020603050405020304" pitchFamily="18" charset="0"/>
              </a:rPr>
              <a:t>10%</a:t>
            </a:r>
            <a:r>
              <a:rPr lang="en-US" altLang="ko-KR" dirty="0">
                <a:latin typeface="Times New Roman" panose="02020603050405020304" pitchFamily="18" charset="0"/>
                <a:cs typeface="Times New Roman" panose="02020603050405020304" pitchFamily="18" charset="0"/>
              </a:rPr>
              <a:t> in incidence and mortality rates</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than</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median</a:t>
            </a:r>
            <a:r>
              <a:rPr lang="ko-KR" altLang="en-US" dirty="0">
                <a:latin typeface="Times New Roman" panose="02020603050405020304" pitchFamily="18" charset="0"/>
                <a:cs typeface="Times New Roman" panose="02020603050405020304" pitchFamily="18" charset="0"/>
              </a:rPr>
              <a:t> </a:t>
            </a:r>
            <a:r>
              <a:rPr lang="en-US" altLang="ko-KR" dirty="0">
                <a:latin typeface="Times New Roman" panose="02020603050405020304" pitchFamily="18" charset="0"/>
                <a:cs typeface="Times New Roman" panose="02020603050405020304" pitchFamily="18" charset="0"/>
              </a:rPr>
              <a:t>estimates</a:t>
            </a:r>
          </a:p>
        </p:txBody>
      </p:sp>
      <p:sp>
        <p:nvSpPr>
          <p:cNvPr id="61" name="TextBox 60">
            <a:extLst>
              <a:ext uri="{FF2B5EF4-FFF2-40B4-BE49-F238E27FC236}">
                <a16:creationId xmlns:a16="http://schemas.microsoft.com/office/drawing/2014/main" id="{FCBC1617-6420-8C97-6BF4-963839806E92}"/>
              </a:ext>
            </a:extLst>
          </p:cNvPr>
          <p:cNvSpPr txBox="1"/>
          <p:nvPr/>
        </p:nvSpPr>
        <p:spPr>
          <a:xfrm>
            <a:off x="919406" y="5737519"/>
            <a:ext cx="3972241"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Proejction by model, sex, cancer type</a:t>
            </a:r>
          </a:p>
        </p:txBody>
      </p:sp>
    </p:spTree>
    <p:extLst>
      <p:ext uri="{BB962C8B-B14F-4D97-AF65-F5344CB8AC3E}">
        <p14:creationId xmlns:p14="http://schemas.microsoft.com/office/powerpoint/2010/main" val="493099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Analysis &amp; Results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6EB7B47-5815-E560-841F-8FA9D5AE4410}"/>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5" name="Picture 14" descr="Logo&#10;&#10;Description automatically generated">
            <a:extLst>
              <a:ext uri="{FF2B5EF4-FFF2-40B4-BE49-F238E27FC236}">
                <a16:creationId xmlns:a16="http://schemas.microsoft.com/office/drawing/2014/main" id="{68FB8961-B56A-6193-338E-79B1F3794B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9" name="TextBox 18">
            <a:extLst>
              <a:ext uri="{FF2B5EF4-FFF2-40B4-BE49-F238E27FC236}">
                <a16:creationId xmlns:a16="http://schemas.microsoft.com/office/drawing/2014/main" id="{DD0176CA-B0AD-4687-837F-13FCD1DEE17F}"/>
              </a:ext>
            </a:extLst>
          </p:cNvPr>
          <p:cNvSpPr txBox="1"/>
          <p:nvPr/>
        </p:nvSpPr>
        <p:spPr>
          <a:xfrm>
            <a:off x="1345986" y="100875"/>
            <a:ext cx="9500037" cy="477054"/>
          </a:xfrm>
          <a:prstGeom prst="rect">
            <a:avLst/>
          </a:prstGeom>
          <a:noFill/>
        </p:spPr>
        <p:txBody>
          <a:bodyPr wrap="none" rtlCol="0">
            <a:spAutoFit/>
          </a:bodyPr>
          <a:lstStyle/>
          <a:p>
            <a:pPr algn="ctr"/>
            <a:r>
              <a:rPr lang="en-KR" sz="2500" b="1" dirty="0">
                <a:solidFill>
                  <a:schemeClr val="bg1"/>
                </a:solidFill>
                <a:latin typeface="Times New Roman" panose="02020603050405020304" pitchFamily="18" charset="0"/>
                <a:cs typeface="Times New Roman" panose="02020603050405020304" pitchFamily="18" charset="0"/>
              </a:rPr>
              <a:t>Result III: </a:t>
            </a:r>
            <a:r>
              <a:rPr lang="en-GB" sz="2500" b="1" dirty="0">
                <a:solidFill>
                  <a:schemeClr val="bg1"/>
                </a:solidFill>
                <a:latin typeface="Times New Roman" panose="02020603050405020304" pitchFamily="18" charset="0"/>
                <a:cs typeface="Times New Roman" panose="02020603050405020304" pitchFamily="18" charset="0"/>
              </a:rPr>
              <a:t>Compare decomposition projection by sex, cancer type</a:t>
            </a:r>
            <a:endParaRPr lang="en-KR" sz="2500" b="1" dirty="0">
              <a:solidFill>
                <a:schemeClr val="bg1"/>
              </a:solidFill>
              <a:latin typeface="Times New Roman" panose="02020603050405020304" pitchFamily="18" charset="0"/>
              <a:cs typeface="Times New Roman" panose="02020603050405020304" pitchFamily="18" charset="0"/>
            </a:endParaRPr>
          </a:p>
        </p:txBody>
      </p:sp>
      <p:grpSp>
        <p:nvGrpSpPr>
          <p:cNvPr id="40" name="Group 39">
            <a:extLst>
              <a:ext uri="{FF2B5EF4-FFF2-40B4-BE49-F238E27FC236}">
                <a16:creationId xmlns:a16="http://schemas.microsoft.com/office/drawing/2014/main" id="{F8F0EEB3-55A0-484C-7B27-97F8E1F89869}"/>
              </a:ext>
            </a:extLst>
          </p:cNvPr>
          <p:cNvGrpSpPr/>
          <p:nvPr/>
        </p:nvGrpSpPr>
        <p:grpSpPr>
          <a:xfrm>
            <a:off x="269281" y="1394561"/>
            <a:ext cx="4928247" cy="4053025"/>
            <a:chOff x="210423" y="1205057"/>
            <a:chExt cx="6628947" cy="4053025"/>
          </a:xfrm>
        </p:grpSpPr>
        <p:pic>
          <p:nvPicPr>
            <p:cNvPr id="21" name="Picture 20" descr="A picture containing graphical user interface&#10;&#10;Description automatically generated">
              <a:extLst>
                <a:ext uri="{FF2B5EF4-FFF2-40B4-BE49-F238E27FC236}">
                  <a16:creationId xmlns:a16="http://schemas.microsoft.com/office/drawing/2014/main" id="{955867FD-DD34-520F-7678-2FE482C7DA36}"/>
                </a:ext>
              </a:extLst>
            </p:cNvPr>
            <p:cNvPicPr>
              <a:picLocks noChangeAspect="1"/>
            </p:cNvPicPr>
            <p:nvPr/>
          </p:nvPicPr>
          <p:blipFill>
            <a:blip r:embed="rId4"/>
            <a:stretch>
              <a:fillRect/>
            </a:stretch>
          </p:blipFill>
          <p:spPr>
            <a:xfrm>
              <a:off x="2267234" y="1205057"/>
              <a:ext cx="4572136" cy="2504531"/>
            </a:xfrm>
            <a:prstGeom prst="rect">
              <a:avLst/>
            </a:prstGeom>
            <a:ln w="28575">
              <a:solidFill>
                <a:schemeClr val="tx1"/>
              </a:solidFill>
            </a:ln>
          </p:spPr>
        </p:pic>
        <p:pic>
          <p:nvPicPr>
            <p:cNvPr id="23" name="Picture 22" descr="Graphical user interface, diagram&#10;&#10;Description automatically generated with medium confidence">
              <a:extLst>
                <a:ext uri="{FF2B5EF4-FFF2-40B4-BE49-F238E27FC236}">
                  <a16:creationId xmlns:a16="http://schemas.microsoft.com/office/drawing/2014/main" id="{C3BBD064-60FC-0111-D265-26E2998D832E}"/>
                </a:ext>
              </a:extLst>
            </p:cNvPr>
            <p:cNvPicPr>
              <a:picLocks noChangeAspect="1"/>
            </p:cNvPicPr>
            <p:nvPr/>
          </p:nvPicPr>
          <p:blipFill>
            <a:blip r:embed="rId5"/>
            <a:stretch>
              <a:fillRect/>
            </a:stretch>
          </p:blipFill>
          <p:spPr>
            <a:xfrm>
              <a:off x="2013207" y="1325628"/>
              <a:ext cx="4714003" cy="2580338"/>
            </a:xfrm>
            <a:prstGeom prst="rect">
              <a:avLst/>
            </a:prstGeom>
            <a:ln w="28575">
              <a:solidFill>
                <a:schemeClr val="tx1"/>
              </a:solidFill>
            </a:ln>
          </p:spPr>
        </p:pic>
        <p:pic>
          <p:nvPicPr>
            <p:cNvPr id="25" name="Picture 24" descr="A picture containing chart&#10;&#10;Description automatically generated">
              <a:extLst>
                <a:ext uri="{FF2B5EF4-FFF2-40B4-BE49-F238E27FC236}">
                  <a16:creationId xmlns:a16="http://schemas.microsoft.com/office/drawing/2014/main" id="{AF60B9CD-4C53-69BE-9EF6-C544A72EA579}"/>
                </a:ext>
              </a:extLst>
            </p:cNvPr>
            <p:cNvPicPr>
              <a:picLocks noChangeAspect="1"/>
            </p:cNvPicPr>
            <p:nvPr/>
          </p:nvPicPr>
          <p:blipFill>
            <a:blip r:embed="rId6"/>
            <a:stretch>
              <a:fillRect/>
            </a:stretch>
          </p:blipFill>
          <p:spPr>
            <a:xfrm>
              <a:off x="1620195" y="1461685"/>
              <a:ext cx="4966928" cy="2739793"/>
            </a:xfrm>
            <a:prstGeom prst="rect">
              <a:avLst/>
            </a:prstGeom>
            <a:ln w="28575">
              <a:solidFill>
                <a:schemeClr val="tx1"/>
              </a:solidFill>
            </a:ln>
          </p:spPr>
        </p:pic>
        <p:pic>
          <p:nvPicPr>
            <p:cNvPr id="27" name="Picture 26" descr="Chart&#10;&#10;Description automatically generated">
              <a:extLst>
                <a:ext uri="{FF2B5EF4-FFF2-40B4-BE49-F238E27FC236}">
                  <a16:creationId xmlns:a16="http://schemas.microsoft.com/office/drawing/2014/main" id="{6D9160F9-0469-E262-2B31-7A935B4098DF}"/>
                </a:ext>
              </a:extLst>
            </p:cNvPr>
            <p:cNvPicPr>
              <a:picLocks noChangeAspect="1"/>
            </p:cNvPicPr>
            <p:nvPr/>
          </p:nvPicPr>
          <p:blipFill>
            <a:blip r:embed="rId7"/>
            <a:stretch>
              <a:fillRect/>
            </a:stretch>
          </p:blipFill>
          <p:spPr>
            <a:xfrm>
              <a:off x="1367948" y="1603044"/>
              <a:ext cx="5063015" cy="2714709"/>
            </a:xfrm>
            <a:prstGeom prst="rect">
              <a:avLst/>
            </a:prstGeom>
            <a:ln w="28575">
              <a:solidFill>
                <a:schemeClr val="tx1"/>
              </a:solidFill>
            </a:ln>
          </p:spPr>
        </p:pic>
        <p:pic>
          <p:nvPicPr>
            <p:cNvPr id="29" name="Picture 28" descr="A picture containing diagram&#10;&#10;Description automatically generated">
              <a:extLst>
                <a:ext uri="{FF2B5EF4-FFF2-40B4-BE49-F238E27FC236}">
                  <a16:creationId xmlns:a16="http://schemas.microsoft.com/office/drawing/2014/main" id="{A74CE8F5-310D-D539-2B16-0A12E3EA9CF3}"/>
                </a:ext>
              </a:extLst>
            </p:cNvPr>
            <p:cNvPicPr>
              <a:picLocks noChangeAspect="1"/>
            </p:cNvPicPr>
            <p:nvPr/>
          </p:nvPicPr>
          <p:blipFill>
            <a:blip r:embed="rId8"/>
            <a:stretch>
              <a:fillRect/>
            </a:stretch>
          </p:blipFill>
          <p:spPr>
            <a:xfrm>
              <a:off x="1078899" y="1734340"/>
              <a:ext cx="5193167" cy="2837369"/>
            </a:xfrm>
            <a:prstGeom prst="rect">
              <a:avLst/>
            </a:prstGeom>
            <a:ln w="28575">
              <a:solidFill>
                <a:schemeClr val="tx1"/>
              </a:solidFill>
            </a:ln>
          </p:spPr>
        </p:pic>
        <p:pic>
          <p:nvPicPr>
            <p:cNvPr id="31" name="Picture 30" descr="Graphical user interface, chart, application&#10;&#10;Description automatically generated">
              <a:extLst>
                <a:ext uri="{FF2B5EF4-FFF2-40B4-BE49-F238E27FC236}">
                  <a16:creationId xmlns:a16="http://schemas.microsoft.com/office/drawing/2014/main" id="{C4CF94F6-B82D-F060-A6EC-087FE8388F10}"/>
                </a:ext>
              </a:extLst>
            </p:cNvPr>
            <p:cNvPicPr>
              <a:picLocks noChangeAspect="1"/>
            </p:cNvPicPr>
            <p:nvPr/>
          </p:nvPicPr>
          <p:blipFill>
            <a:blip r:embed="rId9"/>
            <a:stretch>
              <a:fillRect/>
            </a:stretch>
          </p:blipFill>
          <p:spPr>
            <a:xfrm>
              <a:off x="764091" y="1901813"/>
              <a:ext cx="5360928" cy="1757018"/>
            </a:xfrm>
            <a:prstGeom prst="rect">
              <a:avLst/>
            </a:prstGeom>
            <a:ln w="28575">
              <a:solidFill>
                <a:schemeClr val="tx1"/>
              </a:solidFill>
            </a:ln>
          </p:spPr>
        </p:pic>
        <p:pic>
          <p:nvPicPr>
            <p:cNvPr id="33" name="Picture 32" descr="A picture containing chart&#10;&#10;Description automatically generated">
              <a:extLst>
                <a:ext uri="{FF2B5EF4-FFF2-40B4-BE49-F238E27FC236}">
                  <a16:creationId xmlns:a16="http://schemas.microsoft.com/office/drawing/2014/main" id="{32B9BDA0-BC87-BB8B-F852-60A32295CB0E}"/>
                </a:ext>
              </a:extLst>
            </p:cNvPr>
            <p:cNvPicPr>
              <a:picLocks noChangeAspect="1"/>
            </p:cNvPicPr>
            <p:nvPr/>
          </p:nvPicPr>
          <p:blipFill>
            <a:blip r:embed="rId10"/>
            <a:stretch>
              <a:fillRect/>
            </a:stretch>
          </p:blipFill>
          <p:spPr>
            <a:xfrm>
              <a:off x="539521" y="2081076"/>
              <a:ext cx="5447048" cy="3010815"/>
            </a:xfrm>
            <a:prstGeom prst="rect">
              <a:avLst/>
            </a:prstGeom>
            <a:ln w="28575">
              <a:solidFill>
                <a:schemeClr val="tx1"/>
              </a:solidFill>
            </a:ln>
          </p:spPr>
        </p:pic>
        <p:pic>
          <p:nvPicPr>
            <p:cNvPr id="35" name="Picture 34" descr="Chart&#10;&#10;Description automatically generated">
              <a:extLst>
                <a:ext uri="{FF2B5EF4-FFF2-40B4-BE49-F238E27FC236}">
                  <a16:creationId xmlns:a16="http://schemas.microsoft.com/office/drawing/2014/main" id="{F231C381-8073-760C-6C5A-26C947F03B46}"/>
                </a:ext>
              </a:extLst>
            </p:cNvPr>
            <p:cNvPicPr>
              <a:picLocks noChangeAspect="1"/>
            </p:cNvPicPr>
            <p:nvPr/>
          </p:nvPicPr>
          <p:blipFill>
            <a:blip r:embed="rId11"/>
            <a:stretch>
              <a:fillRect/>
            </a:stretch>
          </p:blipFill>
          <p:spPr>
            <a:xfrm>
              <a:off x="210423" y="2259922"/>
              <a:ext cx="5572618" cy="2998160"/>
            </a:xfrm>
            <a:prstGeom prst="rect">
              <a:avLst/>
            </a:prstGeom>
            <a:ln w="28575">
              <a:solidFill>
                <a:schemeClr val="tx1"/>
              </a:solidFill>
            </a:ln>
          </p:spPr>
        </p:pic>
      </p:grpSp>
      <p:sp>
        <p:nvSpPr>
          <p:cNvPr id="36" name="Right Arrow 35">
            <a:extLst>
              <a:ext uri="{FF2B5EF4-FFF2-40B4-BE49-F238E27FC236}">
                <a16:creationId xmlns:a16="http://schemas.microsoft.com/office/drawing/2014/main" id="{D29F673D-B4E6-884D-5EEB-DEDE775A5198}"/>
              </a:ext>
            </a:extLst>
          </p:cNvPr>
          <p:cNvSpPr/>
          <p:nvPr/>
        </p:nvSpPr>
        <p:spPr>
          <a:xfrm>
            <a:off x="4770238" y="2932022"/>
            <a:ext cx="854581" cy="489052"/>
          </a:xfrm>
          <a:prstGeom prst="rightArrow">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sp>
        <p:nvSpPr>
          <p:cNvPr id="39" name="TextBox 38">
            <a:extLst>
              <a:ext uri="{FF2B5EF4-FFF2-40B4-BE49-F238E27FC236}">
                <a16:creationId xmlns:a16="http://schemas.microsoft.com/office/drawing/2014/main" id="{868F9BE6-1058-37A5-90CE-BFE98F1C7EEF}"/>
              </a:ext>
            </a:extLst>
          </p:cNvPr>
          <p:cNvSpPr txBox="1"/>
          <p:nvPr/>
        </p:nvSpPr>
        <p:spPr>
          <a:xfrm>
            <a:off x="5888257" y="2124398"/>
            <a:ext cx="6104586" cy="2862322"/>
          </a:xfrm>
          <a:prstGeom prst="rect">
            <a:avLst/>
          </a:prstGeom>
          <a:noFill/>
        </p:spPr>
        <p:txBody>
          <a:bodyPr wrap="square">
            <a:spAutoFit/>
          </a:bodyPr>
          <a:lstStyle/>
          <a:p>
            <a:r>
              <a:rPr lang="en-US" altLang="ko-KR" dirty="0">
                <a:latin typeface="Times New Roman" panose="02020603050405020304" pitchFamily="18" charset="0"/>
                <a:cs typeface="Times New Roman" panose="02020603050405020304" pitchFamily="18" charset="0"/>
              </a:rPr>
              <a:t>1)</a:t>
            </a:r>
            <a:r>
              <a:rPr lang="ko-KR" altLang="en-US" dirty="0">
                <a:latin typeface="Times New Roman" panose="02020603050405020304" pitchFamily="18" charset="0"/>
                <a:cs typeface="Times New Roman" panose="02020603050405020304" pitchFamily="18" charset="0"/>
              </a:rPr>
              <a:t> </a:t>
            </a:r>
            <a:r>
              <a:rPr lang="en-KR" dirty="0">
                <a:latin typeface="Times New Roman" panose="02020603050405020304" pitchFamily="18" charset="0"/>
                <a:cs typeface="Times New Roman" panose="02020603050405020304" pitchFamily="18" charset="0"/>
              </a:rPr>
              <a:t>The impact of population growth factors on cancer incidence and mortality varies depending on the scenario, </a:t>
            </a:r>
            <a:r>
              <a:rPr lang="en-KR" b="1" u="sng" dirty="0">
                <a:solidFill>
                  <a:schemeClr val="accent2">
                    <a:lumMod val="75000"/>
                  </a:schemeClr>
                </a:solidFill>
                <a:latin typeface="Times New Roman" panose="02020603050405020304" pitchFamily="18" charset="0"/>
                <a:cs typeface="Times New Roman" panose="02020603050405020304" pitchFamily="18" charset="0"/>
              </a:rPr>
              <a:t>however, their contribution remains negligible.</a:t>
            </a:r>
          </a:p>
          <a:p>
            <a:endParaRPr lang="en-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2</a:t>
            </a:r>
            <a:r>
              <a:rPr lang="en-US" altLang="ko-KR" dirty="0">
                <a:solidFill>
                  <a:schemeClr val="accent1">
                    <a:lumMod val="75000"/>
                  </a:schemeClr>
                </a:solidFill>
                <a:latin typeface="Times New Roman" panose="02020603050405020304" pitchFamily="18" charset="0"/>
                <a:cs typeface="Times New Roman" panose="02020603050405020304" pitchFamily="18" charset="0"/>
              </a:rPr>
              <a:t>)</a:t>
            </a:r>
            <a:r>
              <a:rPr lang="ko-KR" altLang="en-US" dirty="0">
                <a:solidFill>
                  <a:schemeClr val="accent1">
                    <a:lumMod val="75000"/>
                  </a:schemeClr>
                </a:solidFill>
                <a:latin typeface="Times New Roman" panose="02020603050405020304" pitchFamily="18" charset="0"/>
                <a:cs typeface="Times New Roman" panose="02020603050405020304" pitchFamily="18" charset="0"/>
              </a:rPr>
              <a:t> </a:t>
            </a:r>
            <a:r>
              <a:rPr lang="en-KR" b="1" u="sng" dirty="0">
                <a:solidFill>
                  <a:schemeClr val="accent1">
                    <a:lumMod val="75000"/>
                  </a:schemeClr>
                </a:solidFill>
                <a:latin typeface="Times New Roman" panose="02020603050405020304" pitchFamily="18" charset="0"/>
                <a:cs typeface="Times New Roman" panose="02020603050405020304" pitchFamily="18" charset="0"/>
              </a:rPr>
              <a:t>Ageing factors demonstrate a greater impact on cancer incidence and mortality</a:t>
            </a:r>
            <a:r>
              <a:rPr lang="en-KR" b="1" dirty="0">
                <a:solidFill>
                  <a:schemeClr val="accent1">
                    <a:lumMod val="75000"/>
                  </a:schemeClr>
                </a:solidFill>
                <a:latin typeface="Times New Roman" panose="02020603050405020304" pitchFamily="18" charset="0"/>
                <a:cs typeface="Times New Roman" panose="02020603050405020304" pitchFamily="18" charset="0"/>
              </a:rPr>
              <a:t> </a:t>
            </a:r>
            <a:r>
              <a:rPr lang="en-KR" dirty="0">
                <a:latin typeface="Times New Roman" panose="02020603050405020304" pitchFamily="18" charset="0"/>
                <a:cs typeface="Times New Roman" panose="02020603050405020304" pitchFamily="18" charset="0"/>
              </a:rPr>
              <a:t>compared to other growth factors in all scenarios, except for prostate and kidney cancer in men.</a:t>
            </a:r>
          </a:p>
          <a:p>
            <a:endParaRPr lang="en-KR" dirty="0">
              <a:latin typeface="Times New Roman" panose="02020603050405020304" pitchFamily="18" charset="0"/>
              <a:cs typeface="Times New Roman" panose="02020603050405020304" pitchFamily="18" charset="0"/>
            </a:endParaRPr>
          </a:p>
          <a:p>
            <a:r>
              <a:rPr lang="en-US" altLang="ko-KR" dirty="0">
                <a:latin typeface="Times New Roman" panose="02020603050405020304" pitchFamily="18" charset="0"/>
                <a:cs typeface="Times New Roman" panose="02020603050405020304" pitchFamily="18" charset="0"/>
              </a:rPr>
              <a:t>3)</a:t>
            </a:r>
            <a:r>
              <a:rPr lang="ko-KR" altLang="en-US" dirty="0">
                <a:latin typeface="Times New Roman" panose="02020603050405020304" pitchFamily="18" charset="0"/>
                <a:cs typeface="Times New Roman" panose="02020603050405020304" pitchFamily="18" charset="0"/>
              </a:rPr>
              <a:t> </a:t>
            </a:r>
            <a:r>
              <a:rPr lang="en-KR" b="1" u="sng" dirty="0">
                <a:solidFill>
                  <a:srgbClr val="239D8E"/>
                </a:solidFill>
                <a:latin typeface="Times New Roman" panose="02020603050405020304" pitchFamily="18" charset="0"/>
                <a:cs typeface="Times New Roman" panose="02020603050405020304" pitchFamily="18" charset="0"/>
              </a:rPr>
              <a:t>The proportionate increase</a:t>
            </a:r>
            <a:r>
              <a:rPr lang="en-KR" dirty="0">
                <a:latin typeface="Times New Roman" panose="02020603050405020304" pitchFamily="18" charset="0"/>
                <a:cs typeface="Times New Roman" panose="02020603050405020304" pitchFamily="18" charset="0"/>
              </a:rPr>
              <a:t> in ageing factors is </a:t>
            </a:r>
            <a:r>
              <a:rPr lang="en-KR" b="1" u="sng" dirty="0">
                <a:solidFill>
                  <a:srgbClr val="239D8E"/>
                </a:solidFill>
                <a:latin typeface="Times New Roman" panose="02020603050405020304" pitchFamily="18" charset="0"/>
                <a:cs typeface="Times New Roman" panose="02020603050405020304" pitchFamily="18" charset="0"/>
              </a:rPr>
              <a:t>proportional to the increase in the projection</a:t>
            </a:r>
            <a:r>
              <a:rPr lang="en-KR" dirty="0">
                <a:latin typeface="Times New Roman" panose="02020603050405020304" pitchFamily="18" charset="0"/>
                <a:cs typeface="Times New Roman" panose="02020603050405020304" pitchFamily="18" charset="0"/>
              </a:rPr>
              <a:t> model.</a:t>
            </a:r>
          </a:p>
        </p:txBody>
      </p:sp>
      <p:sp>
        <p:nvSpPr>
          <p:cNvPr id="41" name="TextBox 40">
            <a:extLst>
              <a:ext uri="{FF2B5EF4-FFF2-40B4-BE49-F238E27FC236}">
                <a16:creationId xmlns:a16="http://schemas.microsoft.com/office/drawing/2014/main" id="{EA343B76-0180-092C-9764-0026CFA91721}"/>
              </a:ext>
            </a:extLst>
          </p:cNvPr>
          <p:cNvSpPr txBox="1"/>
          <p:nvPr/>
        </p:nvSpPr>
        <p:spPr>
          <a:xfrm>
            <a:off x="781022" y="5599133"/>
            <a:ext cx="3119444"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Proejction by sex, cancer type</a:t>
            </a:r>
          </a:p>
        </p:txBody>
      </p:sp>
    </p:spTree>
    <p:extLst>
      <p:ext uri="{BB962C8B-B14F-4D97-AF65-F5344CB8AC3E}">
        <p14:creationId xmlns:p14="http://schemas.microsoft.com/office/powerpoint/2010/main" val="2745198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Discussion</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CBD3BB0-921E-77CD-4263-06469B08A946}"/>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pic>
        <p:nvPicPr>
          <p:cNvPr id="15" name="Picture 14" descr="Logo&#10;&#10;Description automatically generated">
            <a:extLst>
              <a:ext uri="{FF2B5EF4-FFF2-40B4-BE49-F238E27FC236}">
                <a16:creationId xmlns:a16="http://schemas.microsoft.com/office/drawing/2014/main" id="{BEDC648A-4342-6B19-EBC7-A3CA79529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8" name="TextBox 17">
            <a:extLst>
              <a:ext uri="{FF2B5EF4-FFF2-40B4-BE49-F238E27FC236}">
                <a16:creationId xmlns:a16="http://schemas.microsoft.com/office/drawing/2014/main" id="{04C9D882-6859-22A4-96FD-68CD1C8A015E}"/>
              </a:ext>
            </a:extLst>
          </p:cNvPr>
          <p:cNvSpPr txBox="1"/>
          <p:nvPr/>
        </p:nvSpPr>
        <p:spPr>
          <a:xfrm>
            <a:off x="5281515" y="100875"/>
            <a:ext cx="1628972" cy="477054"/>
          </a:xfrm>
          <a:prstGeom prst="rect">
            <a:avLst/>
          </a:prstGeom>
          <a:noFill/>
        </p:spPr>
        <p:txBody>
          <a:bodyPr wrap="none" rtlCol="0">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Discussion</a:t>
            </a:r>
            <a:endParaRPr lang="en-KR" sz="2500" b="1" dirty="0">
              <a:solidFill>
                <a:schemeClr val="bg1"/>
              </a:solidFill>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7F8606AD-FA9C-F256-DEC1-946D9FE6901E}"/>
              </a:ext>
            </a:extLst>
          </p:cNvPr>
          <p:cNvSpPr/>
          <p:nvPr/>
        </p:nvSpPr>
        <p:spPr>
          <a:xfrm>
            <a:off x="1099603" y="1947760"/>
            <a:ext cx="4413847" cy="400741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Times New Roman" panose="02020603050405020304" pitchFamily="18" charset="0"/>
                <a:cs typeface="Times New Roman" panose="02020603050405020304" pitchFamily="18" charset="0"/>
              </a:rPr>
              <a:t>1) The </a:t>
            </a:r>
            <a:r>
              <a:rPr lang="en-GB" b="1" dirty="0">
                <a:solidFill>
                  <a:schemeClr val="accent2">
                    <a:lumMod val="75000"/>
                  </a:schemeClr>
                </a:solidFill>
                <a:latin typeface="Times New Roman" panose="02020603050405020304" pitchFamily="18" charset="0"/>
                <a:cs typeface="Times New Roman" panose="02020603050405020304" pitchFamily="18" charset="0"/>
              </a:rPr>
              <a:t>high contribution of ageing</a:t>
            </a:r>
            <a:r>
              <a:rPr lang="en-GB" dirty="0">
                <a:solidFill>
                  <a:schemeClr val="tx1"/>
                </a:solidFill>
                <a:latin typeface="Times New Roman" panose="02020603050405020304" pitchFamily="18" charset="0"/>
                <a:cs typeface="Times New Roman" panose="02020603050405020304" pitchFamily="18" charset="0"/>
              </a:rPr>
              <a:t> to cancer incidence and mortality</a:t>
            </a:r>
          </a:p>
          <a:p>
            <a:endParaRPr lang="en-GB" dirty="0">
              <a:solidFill>
                <a:schemeClr val="tx1"/>
              </a:solidFill>
              <a:latin typeface="Times New Roman" panose="02020603050405020304" pitchFamily="18" charset="0"/>
              <a:cs typeface="Times New Roman" panose="02020603050405020304" pitchFamily="18" charset="0"/>
            </a:endParaRPr>
          </a:p>
          <a:p>
            <a:r>
              <a:rPr lang="en-GB" dirty="0">
                <a:solidFill>
                  <a:schemeClr val="tx1"/>
                </a:solidFill>
                <a:latin typeface="Times New Roman" panose="02020603050405020304" pitchFamily="18" charset="0"/>
                <a:cs typeface="Times New Roman" panose="02020603050405020304" pitchFamily="18" charset="0"/>
              </a:rPr>
              <a:t>2) Developing into a </a:t>
            </a:r>
            <a:r>
              <a:rPr lang="en-GB" b="1" dirty="0">
                <a:solidFill>
                  <a:schemeClr val="accent4">
                    <a:lumMod val="75000"/>
                  </a:schemeClr>
                </a:solidFill>
                <a:latin typeface="Times New Roman" panose="02020603050405020304" pitchFamily="18" charset="0"/>
                <a:cs typeface="Times New Roman" panose="02020603050405020304" pitchFamily="18" charset="0"/>
              </a:rPr>
              <a:t>fast aging society may contribute to the high cancer burden</a:t>
            </a:r>
            <a:r>
              <a:rPr lang="en-GB" b="1" dirty="0">
                <a:solidFill>
                  <a:schemeClr val="accent5">
                    <a:lumMod val="50000"/>
                  </a:schemeClr>
                </a:solidFill>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and the continuation of the current lower </a:t>
            </a:r>
            <a:r>
              <a:rPr lang="en-US" dirty="0">
                <a:solidFill>
                  <a:schemeClr val="tx1"/>
                </a:solidFill>
                <a:latin typeface="Times New Roman" panose="02020603050405020304" pitchFamily="18" charset="0"/>
                <a:cs typeface="Times New Roman" panose="02020603050405020304" pitchFamily="18" charset="0"/>
              </a:rPr>
              <a:t>birth</a:t>
            </a:r>
            <a:r>
              <a:rPr lang="en-GB" dirty="0">
                <a:solidFill>
                  <a:schemeClr val="tx1"/>
                </a:solidFill>
                <a:latin typeface="Times New Roman" panose="02020603050405020304" pitchFamily="18" charset="0"/>
                <a:cs typeface="Times New Roman" panose="02020603050405020304" pitchFamily="18" charset="0"/>
              </a:rPr>
              <a:t> rate is problematic.</a:t>
            </a:r>
          </a:p>
          <a:p>
            <a:endParaRPr lang="en-GB" dirty="0">
              <a:solidFill>
                <a:schemeClr val="tx1"/>
              </a:solidFill>
              <a:latin typeface="Times New Roman" panose="02020603050405020304" pitchFamily="18" charset="0"/>
              <a:cs typeface="Times New Roman" panose="02020603050405020304" pitchFamily="18" charset="0"/>
            </a:endParaRPr>
          </a:p>
          <a:p>
            <a:r>
              <a:rPr lang="en-GB" dirty="0">
                <a:solidFill>
                  <a:schemeClr val="tx1"/>
                </a:solidFill>
                <a:latin typeface="Times New Roman" panose="02020603050405020304" pitchFamily="18" charset="0"/>
                <a:cs typeface="Times New Roman" panose="02020603050405020304" pitchFamily="18" charset="0"/>
              </a:rPr>
              <a:t>3) The </a:t>
            </a:r>
            <a:r>
              <a:rPr lang="en-GB" b="1" dirty="0">
                <a:solidFill>
                  <a:schemeClr val="accent5">
                    <a:lumMod val="50000"/>
                  </a:schemeClr>
                </a:solidFill>
                <a:latin typeface="Times New Roman" panose="02020603050405020304" pitchFamily="18" charset="0"/>
                <a:cs typeface="Times New Roman" panose="02020603050405020304" pitchFamily="18" charset="0"/>
              </a:rPr>
              <a:t>need for appropriate model selection</a:t>
            </a:r>
            <a:r>
              <a:rPr lang="en-GB" dirty="0">
                <a:solidFill>
                  <a:schemeClr val="accent5">
                    <a:lumMod val="50000"/>
                  </a:schemeClr>
                </a:solidFill>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for different predictive values of different models</a:t>
            </a:r>
          </a:p>
        </p:txBody>
      </p:sp>
      <p:sp>
        <p:nvSpPr>
          <p:cNvPr id="20" name="Rectangle 19">
            <a:extLst>
              <a:ext uri="{FF2B5EF4-FFF2-40B4-BE49-F238E27FC236}">
                <a16:creationId xmlns:a16="http://schemas.microsoft.com/office/drawing/2014/main" id="{0D1D457E-F20F-7921-30BB-041E8904C5A3}"/>
              </a:ext>
            </a:extLst>
          </p:cNvPr>
          <p:cNvSpPr/>
          <p:nvPr/>
        </p:nvSpPr>
        <p:spPr>
          <a:xfrm>
            <a:off x="6338315" y="1944763"/>
            <a:ext cx="4413847" cy="40074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arenR"/>
            </a:pPr>
            <a:r>
              <a:rPr lang="en-GB" b="1" dirty="0">
                <a:solidFill>
                  <a:schemeClr val="accent2">
                    <a:lumMod val="75000"/>
                  </a:schemeClr>
                </a:solidFill>
                <a:latin typeface="Times New Roman" panose="02020603050405020304" pitchFamily="18" charset="0"/>
                <a:cs typeface="Times New Roman" panose="02020603050405020304" pitchFamily="18" charset="0"/>
              </a:rPr>
              <a:t>Short-term observations</a:t>
            </a:r>
            <a:r>
              <a:rPr lang="en-GB" b="1" dirty="0">
                <a:solidFill>
                  <a:schemeClr val="tx1"/>
                </a:solidFill>
                <a:latin typeface="Times New Roman" panose="02020603050405020304" pitchFamily="18" charset="0"/>
                <a:cs typeface="Times New Roman" panose="02020603050405020304" pitchFamily="18" charset="0"/>
              </a:rPr>
              <a:t> </a:t>
            </a:r>
            <a:r>
              <a:rPr lang="en-GB" dirty="0">
                <a:solidFill>
                  <a:schemeClr val="tx1"/>
                </a:solidFill>
                <a:latin typeface="Times New Roman" panose="02020603050405020304" pitchFamily="18" charset="0"/>
                <a:cs typeface="Times New Roman" panose="02020603050405020304" pitchFamily="18" charset="0"/>
              </a:rPr>
              <a:t>may reduce the predictive power of models.</a:t>
            </a:r>
          </a:p>
          <a:p>
            <a:pPr marL="342900" indent="-342900">
              <a:buAutoNum type="arabicParenR"/>
            </a:pPr>
            <a:endParaRPr lang="en-GB" dirty="0">
              <a:solidFill>
                <a:schemeClr val="tx1"/>
              </a:solidFill>
              <a:latin typeface="Times New Roman" panose="02020603050405020304" pitchFamily="18" charset="0"/>
              <a:cs typeface="Times New Roman" panose="02020603050405020304" pitchFamily="18" charset="0"/>
            </a:endParaRPr>
          </a:p>
          <a:p>
            <a:pPr marL="342900" indent="-342900">
              <a:buAutoNum type="arabicParenR"/>
            </a:pPr>
            <a:r>
              <a:rPr lang="en-GB" dirty="0">
                <a:solidFill>
                  <a:schemeClr val="tx1"/>
                </a:solidFill>
                <a:latin typeface="Times New Roman" panose="02020603050405020304" pitchFamily="18" charset="0"/>
                <a:cs typeface="Times New Roman" panose="02020603050405020304" pitchFamily="18" charset="0"/>
              </a:rPr>
              <a:t>The cancer registry during </a:t>
            </a:r>
            <a:r>
              <a:rPr lang="en-GB" b="1" dirty="0">
                <a:solidFill>
                  <a:srgbClr val="0070C0"/>
                </a:solidFill>
                <a:latin typeface="Times New Roman" panose="02020603050405020304" pitchFamily="18" charset="0"/>
                <a:cs typeface="Times New Roman" panose="02020603050405020304" pitchFamily="18" charset="0"/>
              </a:rPr>
              <a:t>COVID-19 may lead to underestimates</a:t>
            </a:r>
            <a:r>
              <a:rPr lang="en-GB" dirty="0">
                <a:solidFill>
                  <a:schemeClr val="tx1"/>
                </a:solidFill>
                <a:latin typeface="Times New Roman" panose="02020603050405020304" pitchFamily="18" charset="0"/>
                <a:cs typeface="Times New Roman" panose="02020603050405020304" pitchFamily="18" charset="0"/>
              </a:rPr>
              <a:t> in future model fits for cancer incidence and mortality.</a:t>
            </a:r>
            <a:r>
              <a:rPr lang="ko-KR" altLang="en-US" dirty="0">
                <a:solidFill>
                  <a:schemeClr val="tx1"/>
                </a:solidFill>
                <a:latin typeface="Times New Roman" panose="02020603050405020304" pitchFamily="18" charset="0"/>
                <a:cs typeface="Times New Roman" panose="02020603050405020304" pitchFamily="18" charset="0"/>
              </a:rPr>
              <a:t> </a:t>
            </a:r>
            <a:r>
              <a:rPr lang="en-GB" altLang="ko-KR" dirty="0">
                <a:solidFill>
                  <a:schemeClr val="tx1"/>
                </a:solidFill>
                <a:latin typeface="Times New Roman" panose="02020603050405020304" pitchFamily="18" charset="0"/>
                <a:cs typeface="Times New Roman" panose="02020603050405020304" pitchFamily="18" charset="0"/>
              </a:rPr>
              <a:t>However, since this is real recorded data</a:t>
            </a:r>
            <a:r>
              <a:rPr lang="en-GB" altLang="ko-KR" b="1" dirty="0">
                <a:solidFill>
                  <a:schemeClr val="tx1"/>
                </a:solidFill>
                <a:latin typeface="Times New Roman" panose="02020603050405020304" pitchFamily="18" charset="0"/>
                <a:cs typeface="Times New Roman" panose="02020603050405020304" pitchFamily="18" charset="0"/>
              </a:rPr>
              <a:t>, </a:t>
            </a:r>
            <a:r>
              <a:rPr lang="en-GB" altLang="ko-KR" b="1" u="sng" dirty="0">
                <a:solidFill>
                  <a:schemeClr val="accent2">
                    <a:lumMod val="75000"/>
                  </a:schemeClr>
                </a:solidFill>
                <a:latin typeface="Times New Roman" panose="02020603050405020304" pitchFamily="18" charset="0"/>
                <a:cs typeface="Times New Roman" panose="02020603050405020304" pitchFamily="18" charset="0"/>
              </a:rPr>
              <a:t>it is necessary to develop a suitable model to correct for this effect.</a:t>
            </a:r>
            <a:r>
              <a:rPr lang="ko-KR" altLang="en-US" b="1" u="sng" dirty="0">
                <a:solidFill>
                  <a:schemeClr val="accent2">
                    <a:lumMod val="75000"/>
                  </a:schemeClr>
                </a:solidFill>
                <a:latin typeface="Times New Roman" panose="02020603050405020304" pitchFamily="18" charset="0"/>
                <a:cs typeface="Times New Roman" panose="02020603050405020304" pitchFamily="18" charset="0"/>
              </a:rPr>
              <a:t> </a:t>
            </a:r>
            <a:r>
              <a:rPr lang="en-US" altLang="ko-KR" i="1" dirty="0">
                <a:solidFill>
                  <a:schemeClr val="tx1"/>
                </a:solidFill>
                <a:latin typeface="Times New Roman" panose="02020603050405020304" pitchFamily="18" charset="0"/>
                <a:cs typeface="Times New Roman" panose="02020603050405020304" pitchFamily="18" charset="0"/>
              </a:rPr>
              <a:t>(Because we can't afford not to use data from that period.)</a:t>
            </a:r>
            <a:endParaRPr lang="en-KR" i="1" dirty="0">
              <a:solidFill>
                <a:schemeClr val="tx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3E128F2A-D07E-87EB-F478-4E5E0E70F94A}"/>
              </a:ext>
            </a:extLst>
          </p:cNvPr>
          <p:cNvSpPr txBox="1"/>
          <p:nvPr/>
        </p:nvSpPr>
        <p:spPr>
          <a:xfrm>
            <a:off x="7721542" y="1350776"/>
            <a:ext cx="1772024" cy="400110"/>
          </a:xfrm>
          <a:prstGeom prst="rect">
            <a:avLst/>
          </a:prstGeom>
          <a:noFill/>
        </p:spPr>
        <p:txBody>
          <a:bodyPr wrap="none" rtlCol="0">
            <a:spAutoFit/>
          </a:bodyPr>
          <a:lstStyle/>
          <a:p>
            <a:r>
              <a:rPr lang="en-KR" sz="2000" b="1" dirty="0">
                <a:latin typeface="Times New Roman" panose="02020603050405020304" pitchFamily="18" charset="0"/>
                <a:cs typeface="Times New Roman" panose="02020603050405020304" pitchFamily="18" charset="0"/>
              </a:rPr>
              <a:t>LIMITATION</a:t>
            </a:r>
          </a:p>
        </p:txBody>
      </p:sp>
      <p:sp>
        <p:nvSpPr>
          <p:cNvPr id="22" name="TextBox 21">
            <a:extLst>
              <a:ext uri="{FF2B5EF4-FFF2-40B4-BE49-F238E27FC236}">
                <a16:creationId xmlns:a16="http://schemas.microsoft.com/office/drawing/2014/main" id="{A43B0470-7A24-3BCC-9CFF-32326BD803AA}"/>
              </a:ext>
            </a:extLst>
          </p:cNvPr>
          <p:cNvSpPr txBox="1"/>
          <p:nvPr/>
        </p:nvSpPr>
        <p:spPr>
          <a:xfrm>
            <a:off x="2563633" y="1353785"/>
            <a:ext cx="1439818" cy="400110"/>
          </a:xfrm>
          <a:prstGeom prst="rect">
            <a:avLst/>
          </a:prstGeom>
          <a:noFill/>
        </p:spPr>
        <p:txBody>
          <a:bodyPr wrap="none" rtlCol="0">
            <a:spAutoFit/>
          </a:bodyPr>
          <a:lstStyle/>
          <a:p>
            <a:r>
              <a:rPr lang="en-KR" sz="2000" b="1" dirty="0">
                <a:latin typeface="Times New Roman" panose="02020603050405020304" pitchFamily="18" charset="0"/>
                <a:cs typeface="Times New Roman" panose="02020603050405020304" pitchFamily="18" charset="0"/>
              </a:rPr>
              <a:t>FINDINGS</a:t>
            </a:r>
          </a:p>
        </p:txBody>
      </p:sp>
    </p:spTree>
    <p:extLst>
      <p:ext uri="{BB962C8B-B14F-4D97-AF65-F5344CB8AC3E}">
        <p14:creationId xmlns:p14="http://schemas.microsoft.com/office/powerpoint/2010/main" val="4125405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1F3764"/>
                </a:solidFill>
              </a:endParaRP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1F3764"/>
                </a:solidFill>
                <a:latin typeface="Times New Roman" panose="02020603050405020304" pitchFamily="18" charset="0"/>
                <a:cs typeface="Times New Roman" panose="02020603050405020304" pitchFamily="18" charset="0"/>
              </a:rPr>
              <a:t>Conclusions</a:t>
            </a:r>
            <a:endParaRPr lang="en-KR" sz="1500" b="1" dirty="0">
              <a:solidFill>
                <a:srgbClr val="1F3764"/>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0CE5A881-4AF2-5F1A-3782-3FCB53EF0A28}"/>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5" name="Picture 14" descr="Logo&#10;&#10;Description automatically generated">
            <a:extLst>
              <a:ext uri="{FF2B5EF4-FFF2-40B4-BE49-F238E27FC236}">
                <a16:creationId xmlns:a16="http://schemas.microsoft.com/office/drawing/2014/main" id="{193C58A8-0DDF-D63A-B084-A94CF16EC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19" name="TextBox 18">
            <a:extLst>
              <a:ext uri="{FF2B5EF4-FFF2-40B4-BE49-F238E27FC236}">
                <a16:creationId xmlns:a16="http://schemas.microsoft.com/office/drawing/2014/main" id="{63ABB97F-6C12-3870-7EB9-0078FABFC7C9}"/>
              </a:ext>
            </a:extLst>
          </p:cNvPr>
          <p:cNvSpPr txBox="1"/>
          <p:nvPr/>
        </p:nvSpPr>
        <p:spPr>
          <a:xfrm>
            <a:off x="4083276" y="100875"/>
            <a:ext cx="4025461" cy="477054"/>
          </a:xfrm>
          <a:prstGeom prst="rect">
            <a:avLst/>
          </a:prstGeom>
          <a:noFill/>
        </p:spPr>
        <p:txBody>
          <a:bodyPr wrap="none" rtlCol="0">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Conclusion &amp; Contribution</a:t>
            </a:r>
            <a:endParaRPr lang="en-KR" sz="2500" b="1" dirty="0">
              <a:solidFill>
                <a:schemeClr val="bg1"/>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DC18D6B1-2FB9-5098-3E3D-D611BEC0A103}"/>
              </a:ext>
            </a:extLst>
          </p:cNvPr>
          <p:cNvSpPr txBox="1"/>
          <p:nvPr/>
        </p:nvSpPr>
        <p:spPr>
          <a:xfrm>
            <a:off x="421270" y="1279295"/>
            <a:ext cx="11588670" cy="1631216"/>
          </a:xfrm>
          <a:prstGeom prst="rect">
            <a:avLst/>
          </a:prstGeom>
          <a:noFill/>
        </p:spPr>
        <p:txBody>
          <a:bodyPr wrap="square">
            <a:spAutoFit/>
          </a:bodyPr>
          <a:lstStyle/>
          <a:p>
            <a:pPr marL="285750" indent="-285750" algn="l">
              <a:buFont typeface="Arial" panose="020B0604020202020204" pitchFamily="34" charset="0"/>
              <a:buChar char="•"/>
            </a:pP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We found that the extent and contribution of aging to incidence/mortality is important.</a:t>
            </a:r>
          </a:p>
          <a:p>
            <a:pPr marL="285750" indent="-285750" algn="l">
              <a:buFont typeface="Arial" panose="020B0604020202020204" pitchFamily="34" charset="0"/>
              <a:buChar char="•"/>
            </a:pPr>
            <a:endPar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endParaRPr>
          </a:p>
          <a:p>
            <a:pPr marL="285750" indent="-285750" algn="l">
              <a:buFont typeface="Arial" panose="020B0604020202020204" pitchFamily="34" charset="0"/>
              <a:buChar char="•"/>
            </a:pP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We </a:t>
            </a:r>
            <a:r>
              <a:rPr lang="en-US" sz="2000" dirty="0">
                <a:solidFill>
                  <a:srgbClr val="333333"/>
                </a:solidFill>
                <a:latin typeface="Times New Roman" panose="02020603050405020304" pitchFamily="18" charset="0"/>
                <a:ea typeface="Apple SD Gothic Neo" panose="02000300000000000000" pitchFamily="2" charset="-127"/>
                <a:cs typeface="Times New Roman" panose="02020603050405020304" pitchFamily="18" charset="0"/>
              </a:rPr>
              <a:t>examine</a:t>
            </a: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the extent of the disparity by analysing the varying estimates generated by the models.</a:t>
            </a:r>
          </a:p>
          <a:p>
            <a:pPr marL="285750" indent="-285750" algn="l">
              <a:buFont typeface="Arial" panose="020B0604020202020204" pitchFamily="34" charset="0"/>
              <a:buChar char="•"/>
            </a:pPr>
            <a:endPar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endParaRPr>
          </a:p>
          <a:p>
            <a:pPr marL="285750" indent="-285750" algn="l">
              <a:buFont typeface="Arial" panose="020B0604020202020204" pitchFamily="34" charset="0"/>
              <a:buChar char="•"/>
            </a:pPr>
            <a:r>
              <a:rPr lang="en-GB" sz="2000" b="0" i="0" u="none" strike="noStrike" dirty="0">
                <a:solidFill>
                  <a:srgbClr val="333333"/>
                </a:solidFill>
                <a:effectLst/>
                <a:latin typeface="Times New Roman" panose="02020603050405020304" pitchFamily="18" charset="0"/>
                <a:ea typeface="Apple SD Gothic Neo" panose="02000300000000000000" pitchFamily="2" charset="-127"/>
                <a:cs typeface="Times New Roman" panose="02020603050405020304" pitchFamily="18" charset="0"/>
              </a:rPr>
              <a:t> We adjusted for future uncertainty based on scenario-based data.</a:t>
            </a:r>
          </a:p>
        </p:txBody>
      </p:sp>
      <p:sp>
        <p:nvSpPr>
          <p:cNvPr id="23" name="TextBox 22">
            <a:extLst>
              <a:ext uri="{FF2B5EF4-FFF2-40B4-BE49-F238E27FC236}">
                <a16:creationId xmlns:a16="http://schemas.microsoft.com/office/drawing/2014/main" id="{C15E5940-7C6B-9B36-8D22-D3F8F7C92405}"/>
              </a:ext>
            </a:extLst>
          </p:cNvPr>
          <p:cNvSpPr txBox="1"/>
          <p:nvPr/>
        </p:nvSpPr>
        <p:spPr>
          <a:xfrm>
            <a:off x="613785" y="3201652"/>
            <a:ext cx="11208509" cy="1229632"/>
          </a:xfrm>
          <a:prstGeom prst="rect">
            <a:avLst/>
          </a:prstGeom>
          <a:noFill/>
        </p:spPr>
        <p:txBody>
          <a:bodyPr wrap="square">
            <a:spAutoFit/>
          </a:bodyPr>
          <a:lstStyle/>
          <a:p>
            <a:pPr>
              <a:lnSpc>
                <a:spcPct val="200000"/>
              </a:lnSpc>
            </a:pPr>
            <a:r>
              <a:rPr lang="en-KR" sz="2000" dirty="0">
                <a:latin typeface="Times New Roman" panose="02020603050405020304" pitchFamily="18" charset="0"/>
                <a:cs typeface="Times New Roman" panose="02020603050405020304" pitchFamily="18" charset="0"/>
              </a:rPr>
              <a:t>The study contributes by </a:t>
            </a:r>
            <a:r>
              <a:rPr lang="en-KR" sz="2000" b="1" dirty="0">
                <a:solidFill>
                  <a:schemeClr val="accent4">
                    <a:lumMod val="75000"/>
                  </a:schemeClr>
                </a:solidFill>
                <a:latin typeface="Times New Roman" panose="02020603050405020304" pitchFamily="18" charset="0"/>
                <a:cs typeface="Times New Roman" panose="02020603050405020304" pitchFamily="18" charset="0"/>
              </a:rPr>
              <a:t>identifying the impact of aging on cancer incidence and mortality, </a:t>
            </a:r>
            <a:r>
              <a:rPr lang="en-KR" sz="2000" dirty="0">
                <a:latin typeface="Times New Roman" panose="02020603050405020304" pitchFamily="18" charset="0"/>
                <a:cs typeface="Times New Roman" panose="02020603050405020304" pitchFamily="18" charset="0"/>
              </a:rPr>
              <a:t>which can </a:t>
            </a:r>
            <a:r>
              <a:rPr lang="en-KR" sz="2000" b="1" u="sng" dirty="0">
                <a:solidFill>
                  <a:schemeClr val="accent2">
                    <a:lumMod val="75000"/>
                  </a:schemeClr>
                </a:solidFill>
                <a:latin typeface="Times New Roman" panose="02020603050405020304" pitchFamily="18" charset="0"/>
                <a:cs typeface="Times New Roman" panose="02020603050405020304" pitchFamily="18" charset="0"/>
              </a:rPr>
              <a:t>guide policymakers and healthcare professionals in program or </a:t>
            </a:r>
            <a:r>
              <a:rPr lang="en-US" sz="2000" b="1" u="sng" dirty="0">
                <a:solidFill>
                  <a:schemeClr val="accent2">
                    <a:lumMod val="75000"/>
                  </a:schemeClr>
                </a:solidFill>
                <a:latin typeface="Times New Roman" panose="02020603050405020304" pitchFamily="18" charset="0"/>
                <a:cs typeface="Times New Roman" panose="02020603050405020304" pitchFamily="18" charset="0"/>
              </a:rPr>
              <a:t>policy </a:t>
            </a:r>
            <a:r>
              <a:rPr lang="en-KR" sz="2000" b="1" u="sng" dirty="0">
                <a:solidFill>
                  <a:schemeClr val="accent2">
                    <a:lumMod val="75000"/>
                  </a:schemeClr>
                </a:solidFill>
                <a:latin typeface="Times New Roman" panose="02020603050405020304" pitchFamily="18" charset="0"/>
                <a:cs typeface="Times New Roman" panose="02020603050405020304" pitchFamily="18" charset="0"/>
              </a:rPr>
              <a:t>to mitigate its effects.</a:t>
            </a:r>
          </a:p>
        </p:txBody>
      </p:sp>
      <p:grpSp>
        <p:nvGrpSpPr>
          <p:cNvPr id="20" name="Group 19">
            <a:extLst>
              <a:ext uri="{FF2B5EF4-FFF2-40B4-BE49-F238E27FC236}">
                <a16:creationId xmlns:a16="http://schemas.microsoft.com/office/drawing/2014/main" id="{3A1D350A-D2AE-4707-F8B8-E191445542AC}"/>
              </a:ext>
            </a:extLst>
          </p:cNvPr>
          <p:cNvGrpSpPr/>
          <p:nvPr/>
        </p:nvGrpSpPr>
        <p:grpSpPr>
          <a:xfrm>
            <a:off x="749392" y="4916356"/>
            <a:ext cx="1993807" cy="1120059"/>
            <a:chOff x="749392" y="4916356"/>
            <a:chExt cx="1993807" cy="1120059"/>
          </a:xfrm>
        </p:grpSpPr>
        <p:sp>
          <p:nvSpPr>
            <p:cNvPr id="17" name="Right Arrow 16">
              <a:extLst>
                <a:ext uri="{FF2B5EF4-FFF2-40B4-BE49-F238E27FC236}">
                  <a16:creationId xmlns:a16="http://schemas.microsoft.com/office/drawing/2014/main" id="{011156D5-3EEF-7731-5BB3-7C7D4E164410}"/>
                </a:ext>
              </a:extLst>
            </p:cNvPr>
            <p:cNvSpPr/>
            <p:nvPr/>
          </p:nvSpPr>
          <p:spPr>
            <a:xfrm>
              <a:off x="807162" y="4916356"/>
              <a:ext cx="1936037" cy="762000"/>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8" name="TextBox 17">
              <a:extLst>
                <a:ext uri="{FF2B5EF4-FFF2-40B4-BE49-F238E27FC236}">
                  <a16:creationId xmlns:a16="http://schemas.microsoft.com/office/drawing/2014/main" id="{9E1F8226-5585-4C58-2EEB-C34D9EFA5C7F}"/>
                </a:ext>
              </a:extLst>
            </p:cNvPr>
            <p:cNvSpPr txBox="1"/>
            <p:nvPr/>
          </p:nvSpPr>
          <p:spPr>
            <a:xfrm>
              <a:off x="749392" y="5667083"/>
              <a:ext cx="1973617" cy="369332"/>
            </a:xfrm>
            <a:prstGeom prst="rect">
              <a:avLst/>
            </a:prstGeom>
            <a:noFill/>
          </p:spPr>
          <p:txBody>
            <a:bodyPr wrap="none" rtlCol="0">
              <a:spAutoFit/>
            </a:bodyPr>
            <a:lstStyle/>
            <a:p>
              <a:r>
                <a:rPr lang="en-KR" b="1" dirty="0">
                  <a:solidFill>
                    <a:schemeClr val="accent5">
                      <a:lumMod val="75000"/>
                    </a:schemeClr>
                  </a:solidFill>
                  <a:latin typeface="Times New Roman" panose="02020603050405020304" pitchFamily="18" charset="0"/>
                  <a:cs typeface="Times New Roman" panose="02020603050405020304" pitchFamily="18" charset="0"/>
                </a:rPr>
                <a:t>FUTURE STUDY</a:t>
              </a:r>
            </a:p>
          </p:txBody>
        </p:sp>
      </p:grpSp>
      <p:sp>
        <p:nvSpPr>
          <p:cNvPr id="24" name="TextBox 23">
            <a:extLst>
              <a:ext uri="{FF2B5EF4-FFF2-40B4-BE49-F238E27FC236}">
                <a16:creationId xmlns:a16="http://schemas.microsoft.com/office/drawing/2014/main" id="{73FBF50A-2428-64D9-F76A-8191641AC6E6}"/>
              </a:ext>
            </a:extLst>
          </p:cNvPr>
          <p:cNvSpPr txBox="1"/>
          <p:nvPr/>
        </p:nvSpPr>
        <p:spPr>
          <a:xfrm>
            <a:off x="2943111" y="4776829"/>
            <a:ext cx="8784694" cy="1200329"/>
          </a:xfrm>
          <a:prstGeom prst="rect">
            <a:avLst/>
          </a:prstGeom>
          <a:noFill/>
        </p:spPr>
        <p:txBody>
          <a:bodyPr wrap="square">
            <a:spAutoFit/>
          </a:bodyPr>
          <a:lstStyle/>
          <a:p>
            <a:r>
              <a:rPr lang="en-KR" dirty="0">
                <a:latin typeface="Times New Roman" panose="02020603050405020304" pitchFamily="18" charset="0"/>
                <a:cs typeface="Times New Roman" panose="02020603050405020304" pitchFamily="18" charset="0"/>
              </a:rPr>
              <a:t>1) </a:t>
            </a:r>
            <a:r>
              <a:rPr lang="en-KR" b="1" dirty="0">
                <a:latin typeface="Times New Roman" panose="02020603050405020304" pitchFamily="18" charset="0"/>
                <a:cs typeface="Times New Roman" panose="02020603050405020304" pitchFamily="18" charset="0"/>
              </a:rPr>
              <a:t>Additional analysis </a:t>
            </a:r>
            <a:r>
              <a:rPr lang="en-KR" dirty="0">
                <a:latin typeface="Times New Roman" panose="02020603050405020304" pitchFamily="18" charset="0"/>
                <a:cs typeface="Times New Roman" panose="02020603050405020304" pitchFamily="18" charset="0"/>
              </a:rPr>
              <a:t>and comparison based on new data</a:t>
            </a:r>
          </a:p>
          <a:p>
            <a:endParaRPr lang="en-KR" dirty="0">
              <a:latin typeface="Times New Roman" panose="02020603050405020304" pitchFamily="18" charset="0"/>
              <a:cs typeface="Times New Roman" panose="02020603050405020304" pitchFamily="18" charset="0"/>
            </a:endParaRPr>
          </a:p>
          <a:p>
            <a:r>
              <a:rPr lang="en-KR" dirty="0">
                <a:latin typeface="Times New Roman" panose="02020603050405020304" pitchFamily="18" charset="0"/>
                <a:cs typeface="Times New Roman" panose="02020603050405020304" pitchFamily="18" charset="0"/>
              </a:rPr>
              <a:t>2) Model study and development for measuring the effect of ageing factors in the </a:t>
            </a:r>
            <a:r>
              <a:rPr lang="en-KR" b="1" dirty="0">
                <a:latin typeface="Times New Roman" panose="02020603050405020304" pitchFamily="18" charset="0"/>
                <a:cs typeface="Times New Roman" panose="02020603050405020304" pitchFamily="18" charset="0"/>
              </a:rPr>
              <a:t>cancer prevalence model</a:t>
            </a:r>
            <a:endParaRPr lang="en-K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572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checkerboard(across)">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1C9D3691-2FB5-E311-3FB0-3A54922235FE}"/>
              </a:ext>
            </a:extLst>
          </p:cNvPr>
          <p:cNvSpPr txBox="1"/>
          <p:nvPr/>
        </p:nvSpPr>
        <p:spPr>
          <a:xfrm>
            <a:off x="4813437" y="3075057"/>
            <a:ext cx="2565126"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Thank you</a:t>
            </a:r>
            <a:endParaRPr lang="en-KR" sz="40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7B9ACEBA-8B9E-D7A9-088D-34F2CF7BA65E}"/>
              </a:ext>
            </a:extLst>
          </p:cNvPr>
          <p:cNvSpPr txBox="1"/>
          <p:nvPr/>
        </p:nvSpPr>
        <p:spPr>
          <a:xfrm>
            <a:off x="5683034" y="3782943"/>
            <a:ext cx="896656" cy="400110"/>
          </a:xfrm>
          <a:prstGeom prst="rect">
            <a:avLst/>
          </a:prstGeom>
          <a:noFill/>
        </p:spPr>
        <p:txBody>
          <a:bodyPr wrap="none" rtlCol="0">
            <a:spAutoFit/>
          </a:bodyPr>
          <a:lstStyle/>
          <a:p>
            <a:r>
              <a:rPr lang="en-KR" sz="2000" b="1" dirty="0">
                <a:latin typeface="Times New Roman" panose="02020603050405020304" pitchFamily="18" charset="0"/>
                <a:cs typeface="Times New Roman" panose="02020603050405020304" pitchFamily="18" charset="0"/>
              </a:rPr>
              <a:t>Q &amp; A</a:t>
            </a:r>
          </a:p>
        </p:txBody>
      </p:sp>
    </p:spTree>
    <p:extLst>
      <p:ext uri="{BB962C8B-B14F-4D97-AF65-F5344CB8AC3E}">
        <p14:creationId xmlns:p14="http://schemas.microsoft.com/office/powerpoint/2010/main" val="3621215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15EC9DE-9D1D-D513-DAA6-FDDE4AF0098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bg1"/>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FD8CFD2-FA57-DE0C-EB3F-95DB9CB74820}"/>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Why focus on aging in cancer burden measurement?</a:t>
            </a:r>
            <a:endParaRPr lang="en-KR" sz="2500" b="1" dirty="0">
              <a:solidFill>
                <a:schemeClr val="bg1"/>
              </a:solidFill>
            </a:endParaRPr>
          </a:p>
        </p:txBody>
      </p:sp>
      <p:grpSp>
        <p:nvGrpSpPr>
          <p:cNvPr id="26" name="Group 25">
            <a:extLst>
              <a:ext uri="{FF2B5EF4-FFF2-40B4-BE49-F238E27FC236}">
                <a16:creationId xmlns:a16="http://schemas.microsoft.com/office/drawing/2014/main" id="{E0642A1E-ADF8-81D8-2528-CB00A653D8A7}"/>
              </a:ext>
            </a:extLst>
          </p:cNvPr>
          <p:cNvGrpSpPr/>
          <p:nvPr/>
        </p:nvGrpSpPr>
        <p:grpSpPr>
          <a:xfrm>
            <a:off x="708969" y="867670"/>
            <a:ext cx="4942467" cy="5115258"/>
            <a:chOff x="708969" y="867670"/>
            <a:chExt cx="4942467" cy="5115258"/>
          </a:xfrm>
        </p:grpSpPr>
        <p:sp>
          <p:nvSpPr>
            <p:cNvPr id="22" name="TextBox 21">
              <a:extLst>
                <a:ext uri="{FF2B5EF4-FFF2-40B4-BE49-F238E27FC236}">
                  <a16:creationId xmlns:a16="http://schemas.microsoft.com/office/drawing/2014/main" id="{A41C5889-4937-F3A9-9F6D-BB0A4F43C646}"/>
                </a:ext>
              </a:extLst>
            </p:cNvPr>
            <p:cNvSpPr txBox="1"/>
            <p:nvPr/>
          </p:nvSpPr>
          <p:spPr>
            <a:xfrm>
              <a:off x="3573439" y="1645745"/>
              <a:ext cx="1877247" cy="830997"/>
            </a:xfrm>
            <a:prstGeom prst="rect">
              <a:avLst/>
            </a:prstGeom>
            <a:noFill/>
          </p:spPr>
          <p:txBody>
            <a:bodyPr wrap="square" rtlCol="0">
              <a:spAutoFit/>
            </a:bodyPr>
            <a:lstStyle/>
            <a:p>
              <a:pPr algn="ctr"/>
              <a:r>
                <a:rPr lang="en-GB" sz="1200" b="1" i="0" u="none" strike="noStrike" dirty="0">
                  <a:solidFill>
                    <a:srgbClr val="222222"/>
                  </a:solidFill>
                  <a:effectLst/>
                  <a:latin typeface="Times New Roman" panose="02020603050405020304" pitchFamily="18" charset="0"/>
                  <a:cs typeface="Times New Roman" panose="02020603050405020304" pitchFamily="18" charset="0"/>
                </a:rPr>
                <a:t>The importance of aging in cancer research. </a:t>
              </a:r>
            </a:p>
            <a:p>
              <a:pPr algn="ctr"/>
              <a:r>
                <a:rPr lang="en-GB" sz="1200" b="1" i="1" u="none" strike="noStrike" dirty="0">
                  <a:solidFill>
                    <a:srgbClr val="222222"/>
                  </a:solidFill>
                  <a:effectLst/>
                  <a:latin typeface="Times New Roman" panose="02020603050405020304" pitchFamily="18" charset="0"/>
                  <a:cs typeface="Times New Roman" panose="02020603050405020304" pitchFamily="18" charset="0"/>
                </a:rPr>
                <a:t>Nat Aging</a:t>
              </a:r>
              <a:r>
                <a:rPr lang="en-GB" sz="1200" b="1" i="0" u="none" strike="noStrike" dirty="0">
                  <a:solidFill>
                    <a:srgbClr val="222222"/>
                  </a:solidFill>
                  <a:effectLst/>
                  <a:latin typeface="Times New Roman" panose="02020603050405020304" pitchFamily="18" charset="0"/>
                  <a:cs typeface="Times New Roman" panose="02020603050405020304" pitchFamily="18" charset="0"/>
                </a:rPr>
                <a:t> 2, 365–366 (2022)</a:t>
              </a:r>
            </a:p>
          </p:txBody>
        </p:sp>
        <p:grpSp>
          <p:nvGrpSpPr>
            <p:cNvPr id="34" name="Group 33">
              <a:extLst>
                <a:ext uri="{FF2B5EF4-FFF2-40B4-BE49-F238E27FC236}">
                  <a16:creationId xmlns:a16="http://schemas.microsoft.com/office/drawing/2014/main" id="{FA32B3C3-E24D-F003-1204-E49B5820D23F}"/>
                </a:ext>
              </a:extLst>
            </p:cNvPr>
            <p:cNvGrpSpPr/>
            <p:nvPr/>
          </p:nvGrpSpPr>
          <p:grpSpPr>
            <a:xfrm>
              <a:off x="708969" y="867670"/>
              <a:ext cx="2760649" cy="2387148"/>
              <a:chOff x="727125" y="1607634"/>
              <a:chExt cx="4539213" cy="3925084"/>
            </a:xfrm>
          </p:grpSpPr>
          <p:pic>
            <p:nvPicPr>
              <p:cNvPr id="21" name="Picture 20" descr="Diagram&#10;&#10;Description automatically generated">
                <a:extLst>
                  <a:ext uri="{FF2B5EF4-FFF2-40B4-BE49-F238E27FC236}">
                    <a16:creationId xmlns:a16="http://schemas.microsoft.com/office/drawing/2014/main" id="{94CBD868-38A0-6EF6-CA26-3D457770D6F6}"/>
                  </a:ext>
                </a:extLst>
              </p:cNvPr>
              <p:cNvPicPr>
                <a:picLocks noChangeAspect="1"/>
              </p:cNvPicPr>
              <p:nvPr/>
            </p:nvPicPr>
            <p:blipFill>
              <a:blip r:embed="rId3"/>
              <a:stretch>
                <a:fillRect/>
              </a:stretch>
            </p:blipFill>
            <p:spPr>
              <a:xfrm>
                <a:off x="727125" y="1607634"/>
                <a:ext cx="4539213" cy="3925084"/>
              </a:xfrm>
              <a:prstGeom prst="rect">
                <a:avLst/>
              </a:prstGeom>
            </p:spPr>
          </p:pic>
          <p:sp>
            <p:nvSpPr>
              <p:cNvPr id="32" name="Rectangle 31">
                <a:extLst>
                  <a:ext uri="{FF2B5EF4-FFF2-40B4-BE49-F238E27FC236}">
                    <a16:creationId xmlns:a16="http://schemas.microsoft.com/office/drawing/2014/main" id="{D2510A68-0715-2DF6-D579-5067DA54EA7A}"/>
                  </a:ext>
                </a:extLst>
              </p:cNvPr>
              <p:cNvSpPr/>
              <p:nvPr/>
            </p:nvSpPr>
            <p:spPr>
              <a:xfrm>
                <a:off x="815008" y="1648474"/>
                <a:ext cx="4451330" cy="376155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35" name="Picture 34">
              <a:extLst>
                <a:ext uri="{FF2B5EF4-FFF2-40B4-BE49-F238E27FC236}">
                  <a16:creationId xmlns:a16="http://schemas.microsoft.com/office/drawing/2014/main" id="{F8E22F98-78AF-03D8-5922-C4827C7D7EE5}"/>
                </a:ext>
              </a:extLst>
            </p:cNvPr>
            <p:cNvPicPr>
              <a:picLocks noChangeAspect="1"/>
            </p:cNvPicPr>
            <p:nvPr/>
          </p:nvPicPr>
          <p:blipFill>
            <a:blip r:embed="rId4"/>
            <a:stretch>
              <a:fillRect/>
            </a:stretch>
          </p:blipFill>
          <p:spPr>
            <a:xfrm>
              <a:off x="762418" y="3672686"/>
              <a:ext cx="2707200" cy="2310242"/>
            </a:xfrm>
            <a:prstGeom prst="rect">
              <a:avLst/>
            </a:prstGeom>
            <a:ln w="38100">
              <a:solidFill>
                <a:schemeClr val="tx1"/>
              </a:solidFill>
            </a:ln>
          </p:spPr>
        </p:pic>
        <p:sp>
          <p:nvSpPr>
            <p:cNvPr id="37" name="TextBox 36">
              <a:extLst>
                <a:ext uri="{FF2B5EF4-FFF2-40B4-BE49-F238E27FC236}">
                  <a16:creationId xmlns:a16="http://schemas.microsoft.com/office/drawing/2014/main" id="{A08F249F-F794-10D5-D4CA-ABE3310705CA}"/>
                </a:ext>
              </a:extLst>
            </p:cNvPr>
            <p:cNvSpPr txBox="1"/>
            <p:nvPr/>
          </p:nvSpPr>
          <p:spPr>
            <a:xfrm>
              <a:off x="3372687" y="4629306"/>
              <a:ext cx="2278749" cy="461665"/>
            </a:xfrm>
            <a:prstGeom prst="rect">
              <a:avLst/>
            </a:prstGeom>
            <a:noFill/>
          </p:spPr>
          <p:txBody>
            <a:bodyPr wrap="square">
              <a:spAutoFit/>
            </a:bodyPr>
            <a:lstStyle/>
            <a:p>
              <a:pPr algn="ctr"/>
              <a:r>
                <a:rPr lang="en-GB" sz="1200" b="1" i="1" u="none" strike="noStrike" dirty="0">
                  <a:solidFill>
                    <a:srgbClr val="1C1D1E"/>
                  </a:solidFill>
                  <a:effectLst/>
                  <a:latin typeface="Times New Roman" panose="02020603050405020304" pitchFamily="18" charset="0"/>
                  <a:cs typeface="Times New Roman" panose="02020603050405020304" pitchFamily="18" charset="0"/>
                </a:rPr>
                <a:t>Understanding the interplay between cancer and aging</a:t>
              </a:r>
              <a:endParaRPr lang="en-KR" sz="1200" b="1" i="1" dirty="0">
                <a:latin typeface="Times New Roman" panose="02020603050405020304" pitchFamily="18" charset="0"/>
                <a:cs typeface="Times New Roman" panose="02020603050405020304" pitchFamily="18" charset="0"/>
              </a:endParaRPr>
            </a:p>
          </p:txBody>
        </p:sp>
        <p:pic>
          <p:nvPicPr>
            <p:cNvPr id="41" name="Picture 40">
              <a:extLst>
                <a:ext uri="{FF2B5EF4-FFF2-40B4-BE49-F238E27FC236}">
                  <a16:creationId xmlns:a16="http://schemas.microsoft.com/office/drawing/2014/main" id="{38C50532-EFB3-E8A9-614C-C36B9421E40E}"/>
                </a:ext>
              </a:extLst>
            </p:cNvPr>
            <p:cNvPicPr>
              <a:picLocks noChangeAspect="1"/>
            </p:cNvPicPr>
            <p:nvPr/>
          </p:nvPicPr>
          <p:blipFill>
            <a:blip r:embed="rId5"/>
            <a:stretch>
              <a:fillRect/>
            </a:stretch>
          </p:blipFill>
          <p:spPr>
            <a:xfrm rot="8100000">
              <a:off x="1996637" y="3333143"/>
              <a:ext cx="238759" cy="238759"/>
            </a:xfrm>
            <a:prstGeom prst="rect">
              <a:avLst/>
            </a:prstGeom>
          </p:spPr>
        </p:pic>
      </p:grpSp>
      <p:grpSp>
        <p:nvGrpSpPr>
          <p:cNvPr id="27" name="Group 26">
            <a:extLst>
              <a:ext uri="{FF2B5EF4-FFF2-40B4-BE49-F238E27FC236}">
                <a16:creationId xmlns:a16="http://schemas.microsoft.com/office/drawing/2014/main" id="{296A2027-64C7-B2C5-2BB7-DD8CA1233A66}"/>
              </a:ext>
            </a:extLst>
          </p:cNvPr>
          <p:cNvGrpSpPr/>
          <p:nvPr/>
        </p:nvGrpSpPr>
        <p:grpSpPr>
          <a:xfrm>
            <a:off x="5889502" y="610535"/>
            <a:ext cx="5683241" cy="5594177"/>
            <a:chOff x="5889502" y="610535"/>
            <a:chExt cx="5683241" cy="5594177"/>
          </a:xfrm>
        </p:grpSpPr>
        <p:grpSp>
          <p:nvGrpSpPr>
            <p:cNvPr id="2" name="Group 1">
              <a:extLst>
                <a:ext uri="{FF2B5EF4-FFF2-40B4-BE49-F238E27FC236}">
                  <a16:creationId xmlns:a16="http://schemas.microsoft.com/office/drawing/2014/main" id="{8A727921-9222-7D7B-4ECC-155F396DE0C6}"/>
                </a:ext>
              </a:extLst>
            </p:cNvPr>
            <p:cNvGrpSpPr/>
            <p:nvPr/>
          </p:nvGrpSpPr>
          <p:grpSpPr>
            <a:xfrm>
              <a:off x="5889502" y="2980999"/>
              <a:ext cx="5683241" cy="2611729"/>
              <a:chOff x="5600296" y="1792891"/>
              <a:chExt cx="6328634" cy="2908319"/>
            </a:xfrm>
          </p:grpSpPr>
          <p:pic>
            <p:nvPicPr>
              <p:cNvPr id="16" name="Picture 15" descr="Chart, bar chart&#10;&#10;Description automatically generated">
                <a:extLst>
                  <a:ext uri="{FF2B5EF4-FFF2-40B4-BE49-F238E27FC236}">
                    <a16:creationId xmlns:a16="http://schemas.microsoft.com/office/drawing/2014/main" id="{AA22891B-D8BA-04FF-E15F-6725D49E0E90}"/>
                  </a:ext>
                </a:extLst>
              </p:cNvPr>
              <p:cNvPicPr>
                <a:picLocks noChangeAspect="1"/>
              </p:cNvPicPr>
              <p:nvPr/>
            </p:nvPicPr>
            <p:blipFill>
              <a:blip r:embed="rId6"/>
              <a:stretch>
                <a:fillRect/>
              </a:stretch>
            </p:blipFill>
            <p:spPr>
              <a:xfrm>
                <a:off x="5600296" y="1802830"/>
                <a:ext cx="3074150" cy="2819603"/>
              </a:xfrm>
              <a:prstGeom prst="rect">
                <a:avLst/>
              </a:prstGeom>
            </p:spPr>
          </p:pic>
          <p:pic>
            <p:nvPicPr>
              <p:cNvPr id="17" name="Picture 16" descr="Chart, bar chart&#10;&#10;Description automatically generated">
                <a:extLst>
                  <a:ext uri="{FF2B5EF4-FFF2-40B4-BE49-F238E27FC236}">
                    <a16:creationId xmlns:a16="http://schemas.microsoft.com/office/drawing/2014/main" id="{08FA8ACA-559B-1044-449C-2309703E8306}"/>
                  </a:ext>
                </a:extLst>
              </p:cNvPr>
              <p:cNvPicPr>
                <a:picLocks noChangeAspect="1"/>
              </p:cNvPicPr>
              <p:nvPr/>
            </p:nvPicPr>
            <p:blipFill>
              <a:blip r:embed="rId7"/>
              <a:stretch>
                <a:fillRect/>
              </a:stretch>
            </p:blipFill>
            <p:spPr>
              <a:xfrm>
                <a:off x="8790057" y="1802830"/>
                <a:ext cx="3066955" cy="2829514"/>
              </a:xfrm>
              <a:prstGeom prst="rect">
                <a:avLst/>
              </a:prstGeom>
            </p:spPr>
          </p:pic>
          <p:sp>
            <p:nvSpPr>
              <p:cNvPr id="18" name="Rectangle 17">
                <a:extLst>
                  <a:ext uri="{FF2B5EF4-FFF2-40B4-BE49-F238E27FC236}">
                    <a16:creationId xmlns:a16="http://schemas.microsoft.com/office/drawing/2014/main" id="{C03984F5-E943-D010-BA9F-F0B50EF55398}"/>
                  </a:ext>
                </a:extLst>
              </p:cNvPr>
              <p:cNvSpPr/>
              <p:nvPr/>
            </p:nvSpPr>
            <p:spPr>
              <a:xfrm>
                <a:off x="5600296" y="1792891"/>
                <a:ext cx="6328634" cy="290831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Rectangle 18">
                <a:extLst>
                  <a:ext uri="{FF2B5EF4-FFF2-40B4-BE49-F238E27FC236}">
                    <a16:creationId xmlns:a16="http://schemas.microsoft.com/office/drawing/2014/main" id="{D7CE18F2-26BB-28D6-1416-CD91E38F837D}"/>
                  </a:ext>
                </a:extLst>
              </p:cNvPr>
              <p:cNvSpPr/>
              <p:nvPr/>
            </p:nvSpPr>
            <p:spPr>
              <a:xfrm>
                <a:off x="6331226" y="2022088"/>
                <a:ext cx="1712520" cy="981307"/>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0" name="Rectangle 19">
                <a:extLst>
                  <a:ext uri="{FF2B5EF4-FFF2-40B4-BE49-F238E27FC236}">
                    <a16:creationId xmlns:a16="http://schemas.microsoft.com/office/drawing/2014/main" id="{A7469629-6646-9EB7-D0D7-7F322E4BDC74}"/>
                  </a:ext>
                </a:extLst>
              </p:cNvPr>
              <p:cNvSpPr/>
              <p:nvPr/>
            </p:nvSpPr>
            <p:spPr>
              <a:xfrm>
                <a:off x="9591345" y="2022088"/>
                <a:ext cx="1712520" cy="981307"/>
              </a:xfrm>
              <a:prstGeom prst="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3" name="Right Arrow 22">
                <a:extLst>
                  <a:ext uri="{FF2B5EF4-FFF2-40B4-BE49-F238E27FC236}">
                    <a16:creationId xmlns:a16="http://schemas.microsoft.com/office/drawing/2014/main" id="{A15C51EC-37E5-43BC-C42B-3E19115103F3}"/>
                  </a:ext>
                </a:extLst>
              </p:cNvPr>
              <p:cNvSpPr/>
              <p:nvPr/>
            </p:nvSpPr>
            <p:spPr>
              <a:xfrm>
                <a:off x="8674446" y="2430628"/>
                <a:ext cx="410947" cy="290708"/>
              </a:xfrm>
              <a:prstGeom prst="rightArrow">
                <a:avLst/>
              </a:prstGeom>
              <a:solidFill>
                <a:srgbClr val="C0000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24" name="TextBox 23">
              <a:extLst>
                <a:ext uri="{FF2B5EF4-FFF2-40B4-BE49-F238E27FC236}">
                  <a16:creationId xmlns:a16="http://schemas.microsoft.com/office/drawing/2014/main" id="{27B28201-8337-1E5B-BC2D-BA49B68FE90D}"/>
                </a:ext>
              </a:extLst>
            </p:cNvPr>
            <p:cNvSpPr txBox="1"/>
            <p:nvPr/>
          </p:nvSpPr>
          <p:spPr>
            <a:xfrm>
              <a:off x="6513730" y="5650714"/>
              <a:ext cx="4743870" cy="553998"/>
            </a:xfrm>
            <a:prstGeom prst="rect">
              <a:avLst/>
            </a:prstGeom>
            <a:noFill/>
          </p:spPr>
          <p:txBody>
            <a:bodyPr wrap="square" rtlCol="0">
              <a:spAutoFit/>
            </a:bodyPr>
            <a:lstStyle/>
            <a:p>
              <a:pPr algn="ctr"/>
              <a:r>
                <a:rPr lang="en-GB" sz="1500" b="1" i="0" u="none" strike="noStrike" dirty="0">
                  <a:solidFill>
                    <a:srgbClr val="222222"/>
                  </a:solidFill>
                  <a:effectLst/>
                  <a:latin typeface="Times New Roman" panose="02020603050405020304" pitchFamily="18" charset="0"/>
                  <a:cs typeface="Times New Roman" panose="02020603050405020304" pitchFamily="18" charset="0"/>
                </a:rPr>
                <a:t>Changing demographics in South Korea 2019 to 2040 </a:t>
              </a:r>
            </a:p>
            <a:p>
              <a:pPr algn="ctr"/>
              <a:r>
                <a:rPr lang="en-GB" sz="1500" b="1" i="1" u="none" strike="noStrike" dirty="0" err="1">
                  <a:solidFill>
                    <a:srgbClr val="222222"/>
                  </a:solidFill>
                  <a:effectLst/>
                  <a:latin typeface="Times New Roman" panose="02020603050405020304" pitchFamily="18" charset="0"/>
                  <a:cs typeface="Times New Roman" panose="02020603050405020304" pitchFamily="18" charset="0"/>
                </a:rPr>
                <a:t>PopulationPyramid.ne</a:t>
              </a:r>
              <a:r>
                <a:rPr lang="en-US" sz="1500" b="1" i="1" dirty="0">
                  <a:solidFill>
                    <a:srgbClr val="222222"/>
                  </a:solidFill>
                  <a:latin typeface="Times New Roman" panose="02020603050405020304" pitchFamily="18" charset="0"/>
                  <a:cs typeface="Times New Roman" panose="02020603050405020304" pitchFamily="18" charset="0"/>
                </a:rPr>
                <a:t>t</a:t>
              </a:r>
              <a:endParaRPr lang="en-GB" sz="1500" b="1" i="0" u="none" strike="noStrike" dirty="0">
                <a:solidFill>
                  <a:srgbClr val="222222"/>
                </a:solidFill>
                <a:effectLst/>
                <a:latin typeface="Times New Roman" panose="02020603050405020304" pitchFamily="18" charset="0"/>
                <a:cs typeface="Times New Roman" panose="02020603050405020304" pitchFamily="18" charset="0"/>
              </a:endParaRPr>
            </a:p>
          </p:txBody>
        </p:sp>
        <p:graphicFrame>
          <p:nvGraphicFramePr>
            <p:cNvPr id="25" name="Chart 24">
              <a:extLst>
                <a:ext uri="{FF2B5EF4-FFF2-40B4-BE49-F238E27FC236}">
                  <a16:creationId xmlns:a16="http://schemas.microsoft.com/office/drawing/2014/main" id="{A64CB80D-F7D5-6406-179C-EF852D455517}"/>
                </a:ext>
              </a:extLst>
            </p:cNvPr>
            <p:cNvGraphicFramePr>
              <a:graphicFrameLocks/>
            </p:cNvGraphicFramePr>
            <p:nvPr>
              <p:extLst>
                <p:ext uri="{D42A27DB-BD31-4B8C-83A1-F6EECF244321}">
                  <p14:modId xmlns:p14="http://schemas.microsoft.com/office/powerpoint/2010/main" val="1677706429"/>
                </p:ext>
              </p:extLst>
            </p:nvPr>
          </p:nvGraphicFramePr>
          <p:xfrm>
            <a:off x="6110147" y="610535"/>
            <a:ext cx="5241950" cy="2360388"/>
          </p:xfrm>
          <a:graphic>
            <a:graphicData uri="http://schemas.openxmlformats.org/drawingml/2006/chart">
              <c:chart xmlns:c="http://schemas.openxmlformats.org/drawingml/2006/chart" xmlns:r="http://schemas.openxmlformats.org/officeDocument/2006/relationships" r:id="rId8"/>
            </a:graphicData>
          </a:graphic>
        </p:graphicFrame>
      </p:grpSp>
      <p:pic>
        <p:nvPicPr>
          <p:cNvPr id="33" name="Picture 32" descr="Logo&#10;&#10;Description automatically generated">
            <a:extLst>
              <a:ext uri="{FF2B5EF4-FFF2-40B4-BE49-F238E27FC236}">
                <a16:creationId xmlns:a16="http://schemas.microsoft.com/office/drawing/2014/main" id="{CF14E4A5-CBCB-3D3E-3F94-6E60C73DC1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2363119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C0FA27-9BBD-9928-178F-5D0F4659CAF4}"/>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bg1"/>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EFD8CFD2-FA57-DE0C-EB3F-95DB9CB74820}"/>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Why focus on aging in cancer burden measurement?</a:t>
            </a:r>
            <a:endParaRPr lang="en-KR" sz="2500" b="1" dirty="0">
              <a:solidFill>
                <a:schemeClr val="bg1"/>
              </a:solidFill>
            </a:endParaRPr>
          </a:p>
        </p:txBody>
      </p:sp>
      <p:sp>
        <p:nvSpPr>
          <p:cNvPr id="29" name="Freeform 28">
            <a:extLst>
              <a:ext uri="{FF2B5EF4-FFF2-40B4-BE49-F238E27FC236}">
                <a16:creationId xmlns:a16="http://schemas.microsoft.com/office/drawing/2014/main" id="{133B3464-9287-BF41-0779-C9BA60FCD0F9}"/>
              </a:ext>
            </a:extLst>
          </p:cNvPr>
          <p:cNvSpPr/>
          <p:nvPr/>
        </p:nvSpPr>
        <p:spPr>
          <a:xfrm>
            <a:off x="1814484" y="1751260"/>
            <a:ext cx="1046527" cy="902179"/>
          </a:xfrm>
          <a:custGeom>
            <a:avLst/>
            <a:gdLst>
              <a:gd name="connsiteX0" fmla="*/ 619984 w 1239968"/>
              <a:gd name="connsiteY0" fmla="*/ 0 h 1068938"/>
              <a:gd name="connsiteX1" fmla="*/ 1239968 w 1239968"/>
              <a:gd name="connsiteY1" fmla="*/ 1068938 h 1068938"/>
              <a:gd name="connsiteX2" fmla="*/ 0 w 1239968"/>
              <a:gd name="connsiteY2" fmla="*/ 1068938 h 1068938"/>
              <a:gd name="connsiteX3" fmla="*/ 619984 w 1239968"/>
              <a:gd name="connsiteY3" fmla="*/ 0 h 1068938"/>
            </a:gdLst>
            <a:ahLst/>
            <a:cxnLst>
              <a:cxn ang="0">
                <a:pos x="connsiteX0" y="connsiteY0"/>
              </a:cxn>
              <a:cxn ang="0">
                <a:pos x="connsiteX1" y="connsiteY1"/>
              </a:cxn>
              <a:cxn ang="0">
                <a:pos x="connsiteX2" y="connsiteY2"/>
              </a:cxn>
              <a:cxn ang="0">
                <a:pos x="connsiteX3" y="connsiteY3"/>
              </a:cxn>
            </a:cxnLst>
            <a:rect l="l" t="t" r="r" b="b"/>
            <a:pathLst>
              <a:path w="1239968" h="1068938">
                <a:moveTo>
                  <a:pt x="619984" y="0"/>
                </a:moveTo>
                <a:lnTo>
                  <a:pt x="1239968" y="1068938"/>
                </a:lnTo>
                <a:lnTo>
                  <a:pt x="0" y="1068938"/>
                </a:lnTo>
                <a:lnTo>
                  <a:pt x="619984" y="0"/>
                </a:lnTo>
                <a:close/>
              </a:path>
            </a:pathLst>
          </a:cu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KR" b="1" dirty="0">
              <a:solidFill>
                <a:schemeClr val="tx1"/>
              </a:solidFill>
            </a:endParaRPr>
          </a:p>
        </p:txBody>
      </p:sp>
      <p:sp>
        <p:nvSpPr>
          <p:cNvPr id="26" name="Freeform 25">
            <a:extLst>
              <a:ext uri="{FF2B5EF4-FFF2-40B4-BE49-F238E27FC236}">
                <a16:creationId xmlns:a16="http://schemas.microsoft.com/office/drawing/2014/main" id="{10719426-AC0C-E5E9-08F7-B35298E9D041}"/>
              </a:ext>
            </a:extLst>
          </p:cNvPr>
          <p:cNvSpPr/>
          <p:nvPr/>
        </p:nvSpPr>
        <p:spPr>
          <a:xfrm>
            <a:off x="1351645" y="2743134"/>
            <a:ext cx="1972207" cy="759413"/>
          </a:xfrm>
          <a:custGeom>
            <a:avLst/>
            <a:gdLst>
              <a:gd name="connsiteX0" fmla="*/ 521875 w 2336752"/>
              <a:gd name="connsiteY0" fmla="*/ 0 h 899784"/>
              <a:gd name="connsiteX1" fmla="*/ 1814877 w 2336752"/>
              <a:gd name="connsiteY1" fmla="*/ 0 h 899784"/>
              <a:gd name="connsiteX2" fmla="*/ 2336752 w 2336752"/>
              <a:gd name="connsiteY2" fmla="*/ 899784 h 899784"/>
              <a:gd name="connsiteX3" fmla="*/ 0 w 2336752"/>
              <a:gd name="connsiteY3" fmla="*/ 899784 h 899784"/>
              <a:gd name="connsiteX4" fmla="*/ 521875 w 2336752"/>
              <a:gd name="connsiteY4" fmla="*/ 0 h 89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752" h="899784">
                <a:moveTo>
                  <a:pt x="521875" y="0"/>
                </a:moveTo>
                <a:lnTo>
                  <a:pt x="1814877" y="0"/>
                </a:lnTo>
                <a:lnTo>
                  <a:pt x="2336752" y="899784"/>
                </a:lnTo>
                <a:lnTo>
                  <a:pt x="0" y="899784"/>
                </a:lnTo>
                <a:lnTo>
                  <a:pt x="521875"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KR" b="1" dirty="0"/>
              <a:t>KNOWLEDGE</a:t>
            </a:r>
          </a:p>
        </p:txBody>
      </p:sp>
      <p:sp>
        <p:nvSpPr>
          <p:cNvPr id="23" name="Freeform 22">
            <a:extLst>
              <a:ext uri="{FF2B5EF4-FFF2-40B4-BE49-F238E27FC236}">
                <a16:creationId xmlns:a16="http://schemas.microsoft.com/office/drawing/2014/main" id="{CAC0FF95-FB99-173A-DE87-CD5D58910658}"/>
              </a:ext>
            </a:extLst>
          </p:cNvPr>
          <p:cNvSpPr/>
          <p:nvPr/>
        </p:nvSpPr>
        <p:spPr>
          <a:xfrm>
            <a:off x="777557" y="3592242"/>
            <a:ext cx="3120384" cy="951222"/>
          </a:xfrm>
          <a:custGeom>
            <a:avLst/>
            <a:gdLst>
              <a:gd name="connsiteX0" fmla="*/ 653687 w 3697160"/>
              <a:gd name="connsiteY0" fmla="*/ 0 h 1127047"/>
              <a:gd name="connsiteX1" fmla="*/ 3043473 w 3697160"/>
              <a:gd name="connsiteY1" fmla="*/ 0 h 1127047"/>
              <a:gd name="connsiteX2" fmla="*/ 3697160 w 3697160"/>
              <a:gd name="connsiteY2" fmla="*/ 1127047 h 1127047"/>
              <a:gd name="connsiteX3" fmla="*/ 0 w 3697160"/>
              <a:gd name="connsiteY3" fmla="*/ 1127047 h 1127047"/>
              <a:gd name="connsiteX4" fmla="*/ 653687 w 3697160"/>
              <a:gd name="connsiteY4" fmla="*/ 0 h 1127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7160" h="1127047">
                <a:moveTo>
                  <a:pt x="653687" y="0"/>
                </a:moveTo>
                <a:lnTo>
                  <a:pt x="3043473" y="0"/>
                </a:lnTo>
                <a:lnTo>
                  <a:pt x="3697160" y="1127047"/>
                </a:lnTo>
                <a:lnTo>
                  <a:pt x="0" y="1127047"/>
                </a:lnTo>
                <a:lnTo>
                  <a:pt x="653687"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KR" b="1" dirty="0">
                <a:solidFill>
                  <a:schemeClr val="accent1">
                    <a:lumMod val="60000"/>
                    <a:lumOff val="40000"/>
                  </a:schemeClr>
                </a:solidFill>
              </a:rPr>
              <a:t>INFORAMATION</a:t>
            </a:r>
          </a:p>
        </p:txBody>
      </p:sp>
      <p:sp>
        <p:nvSpPr>
          <p:cNvPr id="20" name="Freeform 19">
            <a:extLst>
              <a:ext uri="{FF2B5EF4-FFF2-40B4-BE49-F238E27FC236}">
                <a16:creationId xmlns:a16="http://schemas.microsoft.com/office/drawing/2014/main" id="{D478AE5D-31D4-DDF3-75E5-152D72C3ED4E}"/>
              </a:ext>
            </a:extLst>
          </p:cNvPr>
          <p:cNvSpPr/>
          <p:nvPr/>
        </p:nvSpPr>
        <p:spPr>
          <a:xfrm>
            <a:off x="200332" y="4644195"/>
            <a:ext cx="4331327" cy="997570"/>
          </a:xfrm>
          <a:custGeom>
            <a:avLst/>
            <a:gdLst>
              <a:gd name="connsiteX0" fmla="*/ 685538 w 5131935"/>
              <a:gd name="connsiteY0" fmla="*/ 0 h 1181962"/>
              <a:gd name="connsiteX1" fmla="*/ 4446397 w 5131935"/>
              <a:gd name="connsiteY1" fmla="*/ 0 h 1181962"/>
              <a:gd name="connsiteX2" fmla="*/ 5131935 w 5131935"/>
              <a:gd name="connsiteY2" fmla="*/ 1181962 h 1181962"/>
              <a:gd name="connsiteX3" fmla="*/ 0 w 5131935"/>
              <a:gd name="connsiteY3" fmla="*/ 1181962 h 1181962"/>
              <a:gd name="connsiteX4" fmla="*/ 685538 w 5131935"/>
              <a:gd name="connsiteY4" fmla="*/ 0 h 1181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1935" h="1181962">
                <a:moveTo>
                  <a:pt x="685538" y="0"/>
                </a:moveTo>
                <a:lnTo>
                  <a:pt x="4446397" y="0"/>
                </a:lnTo>
                <a:lnTo>
                  <a:pt x="5131935" y="1181962"/>
                </a:lnTo>
                <a:lnTo>
                  <a:pt x="0" y="1181962"/>
                </a:lnTo>
                <a:lnTo>
                  <a:pt x="685538" y="0"/>
                </a:lnTo>
                <a:close/>
              </a:path>
            </a:pathLst>
          </a:custGeom>
          <a:solidFill>
            <a:srgbClr val="1F37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KR" b="1" dirty="0"/>
              <a:t>DATA</a:t>
            </a:r>
          </a:p>
        </p:txBody>
      </p:sp>
      <p:sp>
        <p:nvSpPr>
          <p:cNvPr id="33" name="TextBox 32">
            <a:extLst>
              <a:ext uri="{FF2B5EF4-FFF2-40B4-BE49-F238E27FC236}">
                <a16:creationId xmlns:a16="http://schemas.microsoft.com/office/drawing/2014/main" id="{8C15C961-3E50-6060-69B9-3AAA49AACD21}"/>
              </a:ext>
            </a:extLst>
          </p:cNvPr>
          <p:cNvSpPr txBox="1"/>
          <p:nvPr/>
        </p:nvSpPr>
        <p:spPr>
          <a:xfrm>
            <a:off x="1814484" y="2118192"/>
            <a:ext cx="1067921" cy="369332"/>
          </a:xfrm>
          <a:prstGeom prst="rect">
            <a:avLst/>
          </a:prstGeom>
          <a:noFill/>
        </p:spPr>
        <p:txBody>
          <a:bodyPr wrap="none" rtlCol="0">
            <a:spAutoFit/>
          </a:bodyPr>
          <a:lstStyle/>
          <a:p>
            <a:r>
              <a:rPr lang="en-KR" b="1" dirty="0"/>
              <a:t>WISDOM</a:t>
            </a:r>
          </a:p>
        </p:txBody>
      </p:sp>
      <p:sp>
        <p:nvSpPr>
          <p:cNvPr id="34" name="TextBox 33">
            <a:extLst>
              <a:ext uri="{FF2B5EF4-FFF2-40B4-BE49-F238E27FC236}">
                <a16:creationId xmlns:a16="http://schemas.microsoft.com/office/drawing/2014/main" id="{11FC45BC-2A9E-ADAC-BDE9-05DF43277EE4}"/>
              </a:ext>
            </a:extLst>
          </p:cNvPr>
          <p:cNvSpPr txBox="1"/>
          <p:nvPr/>
        </p:nvSpPr>
        <p:spPr>
          <a:xfrm>
            <a:off x="1474500" y="5742496"/>
            <a:ext cx="1849352" cy="369332"/>
          </a:xfrm>
          <a:prstGeom prst="rect">
            <a:avLst/>
          </a:prstGeom>
          <a:noFill/>
        </p:spPr>
        <p:txBody>
          <a:bodyPr wrap="none" rtlCol="0">
            <a:spAutoFit/>
          </a:bodyPr>
          <a:lstStyle/>
          <a:p>
            <a:r>
              <a:rPr lang="en-KR" b="1" dirty="0"/>
              <a:t>[DIKW PYRAMID]</a:t>
            </a:r>
          </a:p>
        </p:txBody>
      </p:sp>
      <p:sp>
        <p:nvSpPr>
          <p:cNvPr id="35" name="TextBox 34">
            <a:extLst>
              <a:ext uri="{FF2B5EF4-FFF2-40B4-BE49-F238E27FC236}">
                <a16:creationId xmlns:a16="http://schemas.microsoft.com/office/drawing/2014/main" id="{052A8FB8-FBAF-1B58-71CD-00CEC3D8928C}"/>
              </a:ext>
            </a:extLst>
          </p:cNvPr>
          <p:cNvSpPr txBox="1"/>
          <p:nvPr/>
        </p:nvSpPr>
        <p:spPr>
          <a:xfrm>
            <a:off x="4531659" y="4958314"/>
            <a:ext cx="2215799" cy="369332"/>
          </a:xfrm>
          <a:prstGeom prst="rect">
            <a:avLst/>
          </a:prstGeom>
          <a:noFill/>
        </p:spPr>
        <p:txBody>
          <a:bodyPr wrap="none" rtlCol="0">
            <a:spAutoFit/>
          </a:bodyPr>
          <a:lstStyle/>
          <a:p>
            <a:r>
              <a:rPr lang="en-KR" b="1" dirty="0"/>
              <a:t>- CANCER REGISTRIES</a:t>
            </a:r>
          </a:p>
        </p:txBody>
      </p:sp>
      <p:sp>
        <p:nvSpPr>
          <p:cNvPr id="36" name="TextBox 35">
            <a:extLst>
              <a:ext uri="{FF2B5EF4-FFF2-40B4-BE49-F238E27FC236}">
                <a16:creationId xmlns:a16="http://schemas.microsoft.com/office/drawing/2014/main" id="{6383EB48-6655-6845-E30A-55F15E786A50}"/>
              </a:ext>
            </a:extLst>
          </p:cNvPr>
          <p:cNvSpPr txBox="1"/>
          <p:nvPr/>
        </p:nvSpPr>
        <p:spPr>
          <a:xfrm>
            <a:off x="4531658" y="3864161"/>
            <a:ext cx="4207049" cy="369332"/>
          </a:xfrm>
          <a:prstGeom prst="rect">
            <a:avLst/>
          </a:prstGeom>
          <a:noFill/>
        </p:spPr>
        <p:txBody>
          <a:bodyPr wrap="none" rtlCol="0">
            <a:spAutoFit/>
          </a:bodyPr>
          <a:lstStyle/>
          <a:p>
            <a:r>
              <a:rPr lang="en-KR" b="1" dirty="0"/>
              <a:t>- CANCER INCIDENCE/MORTALITY TRENDS</a:t>
            </a:r>
          </a:p>
        </p:txBody>
      </p:sp>
      <p:sp>
        <p:nvSpPr>
          <p:cNvPr id="37" name="TextBox 36">
            <a:extLst>
              <a:ext uri="{FF2B5EF4-FFF2-40B4-BE49-F238E27FC236}">
                <a16:creationId xmlns:a16="http://schemas.microsoft.com/office/drawing/2014/main" id="{89B6A772-0C09-CB48-A99D-98B766A39815}"/>
              </a:ext>
            </a:extLst>
          </p:cNvPr>
          <p:cNvSpPr txBox="1"/>
          <p:nvPr/>
        </p:nvSpPr>
        <p:spPr>
          <a:xfrm>
            <a:off x="4531656" y="1920292"/>
            <a:ext cx="4118243" cy="369332"/>
          </a:xfrm>
          <a:prstGeom prst="rect">
            <a:avLst/>
          </a:prstGeom>
          <a:noFill/>
        </p:spPr>
        <p:txBody>
          <a:bodyPr wrap="none" rtlCol="0">
            <a:spAutoFit/>
          </a:bodyPr>
          <a:lstStyle/>
          <a:p>
            <a:r>
              <a:rPr lang="en-KR" b="1" dirty="0"/>
              <a:t>- SOCIAL / ECONOMIC IMPACT RESEARCH</a:t>
            </a:r>
          </a:p>
        </p:txBody>
      </p:sp>
      <p:sp>
        <p:nvSpPr>
          <p:cNvPr id="38" name="TextBox 37">
            <a:extLst>
              <a:ext uri="{FF2B5EF4-FFF2-40B4-BE49-F238E27FC236}">
                <a16:creationId xmlns:a16="http://schemas.microsoft.com/office/drawing/2014/main" id="{A9FFAD8E-0EEB-A896-76E1-88153032DC95}"/>
              </a:ext>
            </a:extLst>
          </p:cNvPr>
          <p:cNvSpPr txBox="1"/>
          <p:nvPr/>
        </p:nvSpPr>
        <p:spPr>
          <a:xfrm>
            <a:off x="4531656" y="2837448"/>
            <a:ext cx="4493538" cy="369332"/>
          </a:xfrm>
          <a:prstGeom prst="rect">
            <a:avLst/>
          </a:prstGeom>
          <a:noFill/>
        </p:spPr>
        <p:txBody>
          <a:bodyPr wrap="none" rtlCol="0">
            <a:spAutoFit/>
          </a:bodyPr>
          <a:lstStyle/>
          <a:p>
            <a:r>
              <a:rPr lang="en-KR" b="1" dirty="0"/>
              <a:t>- CANCER PREVENTION / TREATMENT POLICY</a:t>
            </a:r>
          </a:p>
        </p:txBody>
      </p:sp>
      <p:sp>
        <p:nvSpPr>
          <p:cNvPr id="39" name="Right Arrow 38">
            <a:extLst>
              <a:ext uri="{FF2B5EF4-FFF2-40B4-BE49-F238E27FC236}">
                <a16:creationId xmlns:a16="http://schemas.microsoft.com/office/drawing/2014/main" id="{BB9DD1D2-E447-79EB-BCF3-8589D04D8926}"/>
              </a:ext>
            </a:extLst>
          </p:cNvPr>
          <p:cNvSpPr/>
          <p:nvPr/>
        </p:nvSpPr>
        <p:spPr>
          <a:xfrm rot="16200000">
            <a:off x="8515271" y="3433263"/>
            <a:ext cx="3333805" cy="1046528"/>
          </a:xfrm>
          <a:prstGeom prst="rightArrow">
            <a:avLst/>
          </a:prstGeom>
          <a:solidFill>
            <a:srgbClr val="1F3664"/>
          </a:solidFill>
          <a:ln>
            <a:solidFill>
              <a:srgbClr val="1F37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43" name="Group 42">
            <a:extLst>
              <a:ext uri="{FF2B5EF4-FFF2-40B4-BE49-F238E27FC236}">
                <a16:creationId xmlns:a16="http://schemas.microsoft.com/office/drawing/2014/main" id="{2B2C8F8D-F4E3-9FB4-CA4A-6747976B4889}"/>
              </a:ext>
            </a:extLst>
          </p:cNvPr>
          <p:cNvGrpSpPr/>
          <p:nvPr/>
        </p:nvGrpSpPr>
        <p:grpSpPr>
          <a:xfrm>
            <a:off x="3981842" y="3780596"/>
            <a:ext cx="4756865" cy="549477"/>
            <a:chOff x="3981842" y="3780596"/>
            <a:chExt cx="4756865" cy="549477"/>
          </a:xfrm>
        </p:grpSpPr>
        <p:sp>
          <p:nvSpPr>
            <p:cNvPr id="40" name="Rectangle 39">
              <a:extLst>
                <a:ext uri="{FF2B5EF4-FFF2-40B4-BE49-F238E27FC236}">
                  <a16:creationId xmlns:a16="http://schemas.microsoft.com/office/drawing/2014/main" id="{DE63DCC5-5245-E7C5-3252-7A7C3FA5AA06}"/>
                </a:ext>
              </a:extLst>
            </p:cNvPr>
            <p:cNvSpPr/>
            <p:nvPr/>
          </p:nvSpPr>
          <p:spPr>
            <a:xfrm>
              <a:off x="4531656" y="3780596"/>
              <a:ext cx="4207051" cy="549477"/>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42" name="5-point Star 41">
              <a:extLst>
                <a:ext uri="{FF2B5EF4-FFF2-40B4-BE49-F238E27FC236}">
                  <a16:creationId xmlns:a16="http://schemas.microsoft.com/office/drawing/2014/main" id="{6717BD20-EC7F-94E3-137A-B76B258325DB}"/>
                </a:ext>
              </a:extLst>
            </p:cNvPr>
            <p:cNvSpPr/>
            <p:nvPr/>
          </p:nvSpPr>
          <p:spPr>
            <a:xfrm>
              <a:off x="3981842" y="3822378"/>
              <a:ext cx="465912" cy="465912"/>
            </a:xfrm>
            <a:prstGeom prst="star5">
              <a:avLst/>
            </a:prstGeom>
            <a:solidFill>
              <a:srgbClr val="C00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pic>
        <p:nvPicPr>
          <p:cNvPr id="16" name="Picture 15" descr="Logo&#10;&#10;Description automatically generated">
            <a:extLst>
              <a:ext uri="{FF2B5EF4-FFF2-40B4-BE49-F238E27FC236}">
                <a16:creationId xmlns:a16="http://schemas.microsoft.com/office/drawing/2014/main" id="{4B736497-7F72-9E85-E834-FE2AABBA5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2959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checkerboard(across)">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D8B5FB27-1017-5080-5C10-92B88405D9B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bg1"/>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pic>
        <p:nvPicPr>
          <p:cNvPr id="16" name="Picture 15" descr="A picture containing shape&#10;&#10;Description automatically generated">
            <a:extLst>
              <a:ext uri="{FF2B5EF4-FFF2-40B4-BE49-F238E27FC236}">
                <a16:creationId xmlns:a16="http://schemas.microsoft.com/office/drawing/2014/main" id="{43D19402-A938-C7A0-12DC-929427457C9B}"/>
              </a:ext>
            </a:extLst>
          </p:cNvPr>
          <p:cNvPicPr>
            <a:picLocks noChangeAspect="1"/>
          </p:cNvPicPr>
          <p:nvPr/>
        </p:nvPicPr>
        <p:blipFill>
          <a:blip r:embed="rId3"/>
          <a:stretch>
            <a:fillRect/>
          </a:stretch>
        </p:blipFill>
        <p:spPr>
          <a:xfrm>
            <a:off x="2260674" y="1625888"/>
            <a:ext cx="1985582" cy="1834632"/>
          </a:xfrm>
          <a:prstGeom prst="rect">
            <a:avLst/>
          </a:prstGeom>
        </p:spPr>
      </p:pic>
      <p:sp>
        <p:nvSpPr>
          <p:cNvPr id="18" name="TextBox 17">
            <a:extLst>
              <a:ext uri="{FF2B5EF4-FFF2-40B4-BE49-F238E27FC236}">
                <a16:creationId xmlns:a16="http://schemas.microsoft.com/office/drawing/2014/main" id="{851FF58E-AC72-2E72-FA78-7C9AFE2FDCDB}"/>
              </a:ext>
            </a:extLst>
          </p:cNvPr>
          <p:cNvSpPr txBox="1"/>
          <p:nvPr/>
        </p:nvSpPr>
        <p:spPr>
          <a:xfrm>
            <a:off x="2821027" y="3389519"/>
            <a:ext cx="1001556" cy="1754326"/>
          </a:xfrm>
          <a:prstGeom prst="rect">
            <a:avLst/>
          </a:prstGeom>
          <a:noFill/>
          <a:ln>
            <a:noFill/>
          </a:ln>
        </p:spPr>
        <p:txBody>
          <a:bodyPr wrap="none" rtlCol="0">
            <a:spAutoFit/>
          </a:bodyPr>
          <a:lstStyle/>
          <a:p>
            <a:r>
              <a:rPr lang="en-KR" dirty="0">
                <a:latin typeface="Times New Roman" panose="02020603050405020304" pitchFamily="18" charset="0"/>
                <a:cs typeface="Times New Roman" panose="02020603050405020304" pitchFamily="18" charset="0"/>
              </a:rPr>
              <a:t>Stomach</a:t>
            </a:r>
          </a:p>
          <a:p>
            <a:r>
              <a:rPr lang="en-KR" dirty="0">
                <a:latin typeface="Times New Roman" panose="02020603050405020304" pitchFamily="18" charset="0"/>
                <a:cs typeface="Times New Roman" panose="02020603050405020304" pitchFamily="18" charset="0"/>
              </a:rPr>
              <a:t>Liver</a:t>
            </a:r>
          </a:p>
          <a:p>
            <a:r>
              <a:rPr lang="en-KR" dirty="0">
                <a:latin typeface="Times New Roman" panose="02020603050405020304" pitchFamily="18" charset="0"/>
                <a:cs typeface="Times New Roman" panose="02020603050405020304" pitchFamily="18" charset="0"/>
              </a:rPr>
              <a:t>Lung</a:t>
            </a:r>
          </a:p>
          <a:p>
            <a:r>
              <a:rPr lang="en-KR" dirty="0">
                <a:latin typeface="Times New Roman" panose="02020603050405020304" pitchFamily="18" charset="0"/>
                <a:cs typeface="Times New Roman" panose="02020603050405020304" pitchFamily="18" charset="0"/>
              </a:rPr>
              <a:t>.</a:t>
            </a:r>
          </a:p>
          <a:p>
            <a:r>
              <a:rPr lang="en-KR" dirty="0">
                <a:latin typeface="Times New Roman" panose="02020603050405020304" pitchFamily="18" charset="0"/>
                <a:cs typeface="Times New Roman" panose="02020603050405020304" pitchFamily="18" charset="0"/>
              </a:rPr>
              <a:t>.</a:t>
            </a:r>
          </a:p>
          <a:p>
            <a:r>
              <a:rPr lang="en-KR" dirty="0">
                <a:latin typeface="Times New Roman" panose="02020603050405020304" pitchFamily="18" charset="0"/>
                <a:cs typeface="Times New Roman" panose="02020603050405020304" pitchFamily="18" charset="0"/>
              </a:rPr>
              <a:t>.</a:t>
            </a:r>
          </a:p>
        </p:txBody>
      </p:sp>
      <p:sp>
        <p:nvSpPr>
          <p:cNvPr id="21" name="Rectangle 20">
            <a:extLst>
              <a:ext uri="{FF2B5EF4-FFF2-40B4-BE49-F238E27FC236}">
                <a16:creationId xmlns:a16="http://schemas.microsoft.com/office/drawing/2014/main" id="{BAC643BF-12AE-5C93-C79D-BF98C20C327D}"/>
              </a:ext>
            </a:extLst>
          </p:cNvPr>
          <p:cNvSpPr/>
          <p:nvPr/>
        </p:nvSpPr>
        <p:spPr>
          <a:xfrm>
            <a:off x="5061648" y="2219725"/>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Model1</a:t>
            </a:r>
          </a:p>
        </p:txBody>
      </p:sp>
      <p:sp>
        <p:nvSpPr>
          <p:cNvPr id="22" name="Rectangle 21">
            <a:extLst>
              <a:ext uri="{FF2B5EF4-FFF2-40B4-BE49-F238E27FC236}">
                <a16:creationId xmlns:a16="http://schemas.microsoft.com/office/drawing/2014/main" id="{D26054B2-CAC3-627C-79AB-E847CBCF2A47}"/>
              </a:ext>
            </a:extLst>
          </p:cNvPr>
          <p:cNvSpPr/>
          <p:nvPr/>
        </p:nvSpPr>
        <p:spPr>
          <a:xfrm>
            <a:off x="5061648" y="2926311"/>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Model2</a:t>
            </a:r>
          </a:p>
        </p:txBody>
      </p:sp>
      <p:sp>
        <p:nvSpPr>
          <p:cNvPr id="23" name="Rectangle 22">
            <a:extLst>
              <a:ext uri="{FF2B5EF4-FFF2-40B4-BE49-F238E27FC236}">
                <a16:creationId xmlns:a16="http://schemas.microsoft.com/office/drawing/2014/main" id="{6A00FDBF-A864-C09B-5052-885EDE80B6EF}"/>
              </a:ext>
            </a:extLst>
          </p:cNvPr>
          <p:cNvSpPr/>
          <p:nvPr/>
        </p:nvSpPr>
        <p:spPr>
          <a:xfrm>
            <a:off x="5061648" y="3632897"/>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Model3</a:t>
            </a:r>
          </a:p>
        </p:txBody>
      </p:sp>
      <p:sp>
        <p:nvSpPr>
          <p:cNvPr id="24" name="Rectangle 23">
            <a:extLst>
              <a:ext uri="{FF2B5EF4-FFF2-40B4-BE49-F238E27FC236}">
                <a16:creationId xmlns:a16="http://schemas.microsoft.com/office/drawing/2014/main" id="{B3504151-B495-1D0C-31EB-F8360ADDCDED}"/>
              </a:ext>
            </a:extLst>
          </p:cNvPr>
          <p:cNvSpPr/>
          <p:nvPr/>
        </p:nvSpPr>
        <p:spPr>
          <a:xfrm>
            <a:off x="5061648" y="4328066"/>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Model4</a:t>
            </a:r>
          </a:p>
        </p:txBody>
      </p:sp>
      <p:cxnSp>
        <p:nvCxnSpPr>
          <p:cNvPr id="28" name="Straight Connector 27">
            <a:extLst>
              <a:ext uri="{FF2B5EF4-FFF2-40B4-BE49-F238E27FC236}">
                <a16:creationId xmlns:a16="http://schemas.microsoft.com/office/drawing/2014/main" id="{5DC92E0A-156D-E84C-5D82-8891F979D0BB}"/>
              </a:ext>
            </a:extLst>
          </p:cNvPr>
          <p:cNvCxnSpPr>
            <a:endCxn id="21" idx="1"/>
          </p:cNvCxnSpPr>
          <p:nvPr/>
        </p:nvCxnSpPr>
        <p:spPr>
          <a:xfrm flipV="1">
            <a:off x="3777066" y="2437174"/>
            <a:ext cx="1284582" cy="1195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C2301C-20F3-CABF-27BF-20C5DF9AE41A}"/>
              </a:ext>
            </a:extLst>
          </p:cNvPr>
          <p:cNvCxnSpPr>
            <a:endCxn id="24" idx="1"/>
          </p:cNvCxnSpPr>
          <p:nvPr/>
        </p:nvCxnSpPr>
        <p:spPr>
          <a:xfrm>
            <a:off x="3777066" y="3632897"/>
            <a:ext cx="1284582" cy="912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2F54CA-CB54-A02D-B6E1-D5F747723492}"/>
              </a:ext>
            </a:extLst>
          </p:cNvPr>
          <p:cNvCxnSpPr>
            <a:endCxn id="22" idx="1"/>
          </p:cNvCxnSpPr>
          <p:nvPr/>
        </p:nvCxnSpPr>
        <p:spPr>
          <a:xfrm flipV="1">
            <a:off x="3777066" y="3143760"/>
            <a:ext cx="1284582" cy="477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9F09F7-3ACA-385D-3FBB-190B1C454231}"/>
              </a:ext>
            </a:extLst>
          </p:cNvPr>
          <p:cNvCxnSpPr>
            <a:endCxn id="23" idx="1"/>
          </p:cNvCxnSpPr>
          <p:nvPr/>
        </p:nvCxnSpPr>
        <p:spPr>
          <a:xfrm>
            <a:off x="3777066" y="3640601"/>
            <a:ext cx="1284582" cy="209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069B4-9030-BCFA-EDEB-6575717906E8}"/>
              </a:ext>
            </a:extLst>
          </p:cNvPr>
          <p:cNvCxnSpPr>
            <a:cxnSpLocks/>
            <a:endCxn id="22" idx="1"/>
          </p:cNvCxnSpPr>
          <p:nvPr/>
        </p:nvCxnSpPr>
        <p:spPr>
          <a:xfrm flipV="1">
            <a:off x="3744161" y="3143760"/>
            <a:ext cx="1317487" cy="698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452EEA-7875-70BD-F0CC-4E7CCAB6C38E}"/>
              </a:ext>
            </a:extLst>
          </p:cNvPr>
          <p:cNvCxnSpPr>
            <a:endCxn id="23" idx="1"/>
          </p:cNvCxnSpPr>
          <p:nvPr/>
        </p:nvCxnSpPr>
        <p:spPr>
          <a:xfrm flipV="1">
            <a:off x="3711255" y="3850346"/>
            <a:ext cx="1350393" cy="7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CE86B1-6E09-732F-A13E-6B78671BFD98}"/>
              </a:ext>
            </a:extLst>
          </p:cNvPr>
          <p:cNvCxnSpPr>
            <a:endCxn id="24" idx="1"/>
          </p:cNvCxnSpPr>
          <p:nvPr/>
        </p:nvCxnSpPr>
        <p:spPr>
          <a:xfrm>
            <a:off x="3744161" y="3856488"/>
            <a:ext cx="1317487" cy="689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6FD5F7-52F0-78FD-D7E6-8CB09D4B58B0}"/>
              </a:ext>
            </a:extLst>
          </p:cNvPr>
          <p:cNvCxnSpPr>
            <a:cxnSpLocks/>
            <a:endCxn id="21" idx="1"/>
          </p:cNvCxnSpPr>
          <p:nvPr/>
        </p:nvCxnSpPr>
        <p:spPr>
          <a:xfrm flipV="1">
            <a:off x="3744161" y="2437174"/>
            <a:ext cx="1317487" cy="1619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831A8C-591C-39AF-E884-C1FB59B1A565}"/>
              </a:ext>
            </a:extLst>
          </p:cNvPr>
          <p:cNvCxnSpPr>
            <a:endCxn id="22" idx="1"/>
          </p:cNvCxnSpPr>
          <p:nvPr/>
        </p:nvCxnSpPr>
        <p:spPr>
          <a:xfrm flipV="1">
            <a:off x="3694528" y="3143760"/>
            <a:ext cx="1367120" cy="936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326135-E2A1-9EC5-553A-1FFE7F6C1ABF}"/>
              </a:ext>
            </a:extLst>
          </p:cNvPr>
          <p:cNvCxnSpPr>
            <a:endCxn id="23" idx="1"/>
          </p:cNvCxnSpPr>
          <p:nvPr/>
        </p:nvCxnSpPr>
        <p:spPr>
          <a:xfrm flipV="1">
            <a:off x="3711255" y="3850346"/>
            <a:ext cx="1350393" cy="239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C6C237B-3D9F-C6E7-DD7A-B46124F1264F}"/>
              </a:ext>
            </a:extLst>
          </p:cNvPr>
          <p:cNvCxnSpPr>
            <a:endCxn id="24" idx="1"/>
          </p:cNvCxnSpPr>
          <p:nvPr/>
        </p:nvCxnSpPr>
        <p:spPr>
          <a:xfrm>
            <a:off x="3711255" y="4083683"/>
            <a:ext cx="1350393" cy="461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97183F1-35F9-1653-3550-3149D5ECAB83}"/>
              </a:ext>
            </a:extLst>
          </p:cNvPr>
          <p:cNvCxnSpPr>
            <a:cxnSpLocks/>
            <a:stCxn id="21" idx="3"/>
            <a:endCxn id="51" idx="1"/>
          </p:cNvCxnSpPr>
          <p:nvPr/>
        </p:nvCxnSpPr>
        <p:spPr>
          <a:xfrm>
            <a:off x="6970500" y="2437174"/>
            <a:ext cx="806579" cy="1023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25E959-AD3E-8362-F93E-C83EF8582994}"/>
              </a:ext>
            </a:extLst>
          </p:cNvPr>
          <p:cNvCxnSpPr>
            <a:cxnSpLocks/>
            <a:stCxn id="22" idx="3"/>
            <a:endCxn id="51" idx="1"/>
          </p:cNvCxnSpPr>
          <p:nvPr/>
        </p:nvCxnSpPr>
        <p:spPr>
          <a:xfrm>
            <a:off x="6970500" y="3143760"/>
            <a:ext cx="806579" cy="31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892375-85B4-AD07-9BED-A753CF5DDB07}"/>
              </a:ext>
            </a:extLst>
          </p:cNvPr>
          <p:cNvCxnSpPr>
            <a:cxnSpLocks/>
            <a:stCxn id="23" idx="3"/>
            <a:endCxn id="51" idx="1"/>
          </p:cNvCxnSpPr>
          <p:nvPr/>
        </p:nvCxnSpPr>
        <p:spPr>
          <a:xfrm flipV="1">
            <a:off x="6970500" y="3460520"/>
            <a:ext cx="806579" cy="389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649CD94-99FF-59CD-1CFF-E4672FD9FDF5}"/>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How to ageing in cancer burden?</a:t>
            </a:r>
            <a:endParaRPr lang="en-KR" sz="2500" b="1" dirty="0">
              <a:solidFill>
                <a:schemeClr val="bg1"/>
              </a:solidFill>
            </a:endParaRPr>
          </a:p>
        </p:txBody>
      </p:sp>
      <p:cxnSp>
        <p:nvCxnSpPr>
          <p:cNvPr id="60" name="Straight Connector 59">
            <a:extLst>
              <a:ext uri="{FF2B5EF4-FFF2-40B4-BE49-F238E27FC236}">
                <a16:creationId xmlns:a16="http://schemas.microsoft.com/office/drawing/2014/main" id="{2362E251-835F-EA30-E1B0-29A4BF074853}"/>
              </a:ext>
            </a:extLst>
          </p:cNvPr>
          <p:cNvCxnSpPr>
            <a:cxnSpLocks/>
            <a:stCxn id="24" idx="3"/>
            <a:endCxn id="51" idx="1"/>
          </p:cNvCxnSpPr>
          <p:nvPr/>
        </p:nvCxnSpPr>
        <p:spPr>
          <a:xfrm flipV="1">
            <a:off x="6970500" y="3460520"/>
            <a:ext cx="806579" cy="1084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3E6D71D-5374-4FE2-C846-A60243499C17}"/>
              </a:ext>
            </a:extLst>
          </p:cNvPr>
          <p:cNvSpPr/>
          <p:nvPr/>
        </p:nvSpPr>
        <p:spPr>
          <a:xfrm>
            <a:off x="7777079" y="3209617"/>
            <a:ext cx="2203566" cy="5018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Projection estimates </a:t>
            </a:r>
          </a:p>
        </p:txBody>
      </p:sp>
      <p:grpSp>
        <p:nvGrpSpPr>
          <p:cNvPr id="29" name="Group 28">
            <a:extLst>
              <a:ext uri="{FF2B5EF4-FFF2-40B4-BE49-F238E27FC236}">
                <a16:creationId xmlns:a16="http://schemas.microsoft.com/office/drawing/2014/main" id="{E3D920AC-E8E6-C1E8-C8CF-4F50DDE57ADA}"/>
              </a:ext>
            </a:extLst>
          </p:cNvPr>
          <p:cNvGrpSpPr/>
          <p:nvPr/>
        </p:nvGrpSpPr>
        <p:grpSpPr>
          <a:xfrm>
            <a:off x="2181727" y="1087929"/>
            <a:ext cx="7901540" cy="4732080"/>
            <a:chOff x="620253" y="1087929"/>
            <a:chExt cx="7901540" cy="4732080"/>
          </a:xfrm>
        </p:grpSpPr>
        <p:grpSp>
          <p:nvGrpSpPr>
            <p:cNvPr id="20" name="Group 19">
              <a:extLst>
                <a:ext uri="{FF2B5EF4-FFF2-40B4-BE49-F238E27FC236}">
                  <a16:creationId xmlns:a16="http://schemas.microsoft.com/office/drawing/2014/main" id="{2397E490-A445-0B04-3D8F-1DA9FBA9EED1}"/>
                </a:ext>
              </a:extLst>
            </p:cNvPr>
            <p:cNvGrpSpPr/>
            <p:nvPr/>
          </p:nvGrpSpPr>
          <p:grpSpPr>
            <a:xfrm>
              <a:off x="620253" y="1087929"/>
              <a:ext cx="7901540" cy="4187456"/>
              <a:chOff x="620253" y="1087929"/>
              <a:chExt cx="7901540" cy="4187456"/>
            </a:xfrm>
          </p:grpSpPr>
          <p:sp>
            <p:nvSpPr>
              <p:cNvPr id="2" name="Rectangle 1">
                <a:extLst>
                  <a:ext uri="{FF2B5EF4-FFF2-40B4-BE49-F238E27FC236}">
                    <a16:creationId xmlns:a16="http://schemas.microsoft.com/office/drawing/2014/main" id="{CCBB13BE-FCE0-F2B8-34C3-0C3A68D2EBE1}"/>
                  </a:ext>
                </a:extLst>
              </p:cNvPr>
              <p:cNvSpPr/>
              <p:nvPr/>
            </p:nvSpPr>
            <p:spPr>
              <a:xfrm>
                <a:off x="620253" y="1625888"/>
                <a:ext cx="7901540" cy="364949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19" name="TextBox 18">
                <a:extLst>
                  <a:ext uri="{FF2B5EF4-FFF2-40B4-BE49-F238E27FC236}">
                    <a16:creationId xmlns:a16="http://schemas.microsoft.com/office/drawing/2014/main" id="{A05B060B-0CE2-5A62-96EB-1EAF07EC3950}"/>
                  </a:ext>
                </a:extLst>
              </p:cNvPr>
              <p:cNvSpPr txBox="1"/>
              <p:nvPr/>
            </p:nvSpPr>
            <p:spPr>
              <a:xfrm>
                <a:off x="2977026" y="1087929"/>
                <a:ext cx="3211457" cy="369332"/>
              </a:xfrm>
              <a:prstGeom prst="rect">
                <a:avLst/>
              </a:prstGeom>
              <a:noFill/>
            </p:spPr>
            <p:txBody>
              <a:bodyPr wrap="none" rtlCol="0">
                <a:spAutoFit/>
              </a:bodyPr>
              <a:lstStyle/>
              <a:p>
                <a:r>
                  <a:rPr lang="en-US" b="1" dirty="0">
                    <a:latin typeface="Times New Roman" panose="02020603050405020304" pitchFamily="18" charset="0"/>
                    <a:cs typeface="Times New Roman" panose="02020603050405020304" pitchFamily="18" charset="0"/>
                  </a:rPr>
                  <a:t>The scope of previous research</a:t>
                </a:r>
                <a:endParaRPr lang="en-KR" b="1" dirty="0">
                  <a:latin typeface="Times New Roman" panose="02020603050405020304" pitchFamily="18" charset="0"/>
                  <a:cs typeface="Times New Roman" panose="02020603050405020304" pitchFamily="18" charset="0"/>
                </a:endParaRPr>
              </a:p>
            </p:txBody>
          </p:sp>
        </p:grpSp>
        <p:sp>
          <p:nvSpPr>
            <p:cNvPr id="26" name="TextBox 25">
              <a:extLst>
                <a:ext uri="{FF2B5EF4-FFF2-40B4-BE49-F238E27FC236}">
                  <a16:creationId xmlns:a16="http://schemas.microsoft.com/office/drawing/2014/main" id="{8A8B77C2-1840-9AC2-C7C3-0999B8C786DC}"/>
                </a:ext>
              </a:extLst>
            </p:cNvPr>
            <p:cNvSpPr txBox="1"/>
            <p:nvPr/>
          </p:nvSpPr>
          <p:spPr>
            <a:xfrm>
              <a:off x="620253" y="5450677"/>
              <a:ext cx="3075907" cy="369332"/>
            </a:xfrm>
            <a:prstGeom prst="rect">
              <a:avLst/>
            </a:prstGeom>
            <a:noFill/>
          </p:spPr>
          <p:txBody>
            <a:bodyPr wrap="none" rtlCol="0">
              <a:spAutoFit/>
            </a:bodyPr>
            <a:lstStyle/>
            <a:p>
              <a:r>
                <a:rPr lang="en-KR" dirty="0"/>
                <a:t>Model : GLM, GAM, APC, TS…..</a:t>
              </a:r>
            </a:p>
          </p:txBody>
        </p:sp>
      </p:grpSp>
      <p:pic>
        <p:nvPicPr>
          <p:cNvPr id="48" name="Picture 47" descr="Logo&#10;&#10;Description automatically generated">
            <a:extLst>
              <a:ext uri="{FF2B5EF4-FFF2-40B4-BE49-F238E27FC236}">
                <a16:creationId xmlns:a16="http://schemas.microsoft.com/office/drawing/2014/main" id="{EE926B7D-2041-8478-BF8D-1DD2AE9D1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3668117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heckerboard(across)">
                                      <p:cBhvr>
                                        <p:cTn id="7" dur="500"/>
                                        <p:tgtEl>
                                          <p:spTgt spid="30"/>
                                        </p:tgtEl>
                                      </p:cBhvr>
                                    </p:animEffect>
                                  </p:childTnLst>
                                </p:cTn>
                              </p:par>
                              <p:par>
                                <p:cTn id="8" presetID="5" presetClass="entr" presetSubtype="1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checkerboard(across)">
                                      <p:cBhvr>
                                        <p:cTn id="10" dur="500"/>
                                        <p:tgtEl>
                                          <p:spTgt spid="32"/>
                                        </p:tgtEl>
                                      </p:cBhvr>
                                    </p:animEffect>
                                  </p:childTnLst>
                                </p:cTn>
                              </p:par>
                              <p:par>
                                <p:cTn id="11" presetID="5" presetClass="entr" presetSubtype="1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checkerboard(across)">
                                      <p:cBhvr>
                                        <p:cTn id="13" dur="500"/>
                                        <p:tgtEl>
                                          <p:spTgt spid="34"/>
                                        </p:tgtEl>
                                      </p:cBhvr>
                                    </p:animEffect>
                                  </p:childTnLst>
                                </p:cTn>
                              </p:par>
                              <p:par>
                                <p:cTn id="14" presetID="5" presetClass="entr" presetSubtype="1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checkerboard(across)">
                                      <p:cBhvr>
                                        <p:cTn id="16" dur="500"/>
                                        <p:tgtEl>
                                          <p:spTgt spid="36"/>
                                        </p:tgtEl>
                                      </p:cBhvr>
                                    </p:animEffect>
                                  </p:childTnLst>
                                </p:cTn>
                              </p:par>
                              <p:par>
                                <p:cTn id="17" presetID="5" presetClass="entr" presetSubtype="1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checkerboard(across)">
                                      <p:cBhvr>
                                        <p:cTn id="19" dur="500"/>
                                        <p:tgtEl>
                                          <p:spTgt spid="38"/>
                                        </p:tgtEl>
                                      </p:cBhvr>
                                    </p:animEffect>
                                  </p:childTnLst>
                                </p:cTn>
                              </p:par>
                              <p:par>
                                <p:cTn id="20" presetID="5" presetClass="entr" presetSubtype="10" fill="hold"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checkerboard(across)">
                                      <p:cBhvr>
                                        <p:cTn id="22" dur="500"/>
                                        <p:tgtEl>
                                          <p:spTgt spid="40"/>
                                        </p:tgtEl>
                                      </p:cBhvr>
                                    </p:animEffect>
                                  </p:childTnLst>
                                </p:cTn>
                              </p:par>
                              <p:par>
                                <p:cTn id="23" presetID="5" presetClass="entr" presetSubtype="1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checkerboard(across)">
                                      <p:cBhvr>
                                        <p:cTn id="25" dur="500"/>
                                        <p:tgtEl>
                                          <p:spTgt spid="43"/>
                                        </p:tgtEl>
                                      </p:cBhvr>
                                    </p:animEffect>
                                  </p:childTnLst>
                                </p:cTn>
                              </p:par>
                              <p:par>
                                <p:cTn id="26" presetID="5" presetClass="entr" presetSubtype="1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checkerboard(across)">
                                      <p:cBhvr>
                                        <p:cTn id="28" dur="500"/>
                                        <p:tgtEl>
                                          <p:spTgt spid="45"/>
                                        </p:tgtEl>
                                      </p:cBhvr>
                                    </p:animEffect>
                                  </p:childTnLst>
                                </p:cTn>
                              </p:par>
                              <p:par>
                                <p:cTn id="29" presetID="5" presetClass="entr" presetSubtype="1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checkerboard(across)">
                                      <p:cBhvr>
                                        <p:cTn id="31" dur="500"/>
                                        <p:tgtEl>
                                          <p:spTgt spid="47"/>
                                        </p:tgtEl>
                                      </p:cBhvr>
                                    </p:animEffect>
                                  </p:childTnLst>
                                </p:cTn>
                              </p:par>
                              <p:par>
                                <p:cTn id="32" presetID="5" presetClass="entr" presetSubtype="1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checkerboard(across)">
                                      <p:cBhvr>
                                        <p:cTn id="34" dur="500"/>
                                        <p:tgtEl>
                                          <p:spTgt spid="49"/>
                                        </p:tgtEl>
                                      </p:cBhvr>
                                    </p:animEffect>
                                  </p:childTnLst>
                                </p:cTn>
                              </p:par>
                              <p:par>
                                <p:cTn id="35" presetID="5" presetClass="entr" presetSubtype="1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checkerboard(across)">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checkerboard(across)">
                                      <p:cBhvr>
                                        <p:cTn id="42" dur="500"/>
                                        <p:tgtEl>
                                          <p:spTgt spid="53"/>
                                        </p:tgtEl>
                                      </p:cBhvr>
                                    </p:animEffect>
                                  </p:childTnLst>
                                </p:cTn>
                              </p:par>
                              <p:par>
                                <p:cTn id="43" presetID="5" presetClass="entr" presetSubtype="1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checkerboard(across)">
                                      <p:cBhvr>
                                        <p:cTn id="45" dur="500"/>
                                        <p:tgtEl>
                                          <p:spTgt spid="55"/>
                                        </p:tgtEl>
                                      </p:cBhvr>
                                    </p:animEffect>
                                  </p:childTnLst>
                                </p:cTn>
                              </p:par>
                              <p:par>
                                <p:cTn id="46" presetID="5" presetClass="entr" presetSubtype="10" fill="hold" nodeType="withEffect">
                                  <p:stCondLst>
                                    <p:cond delay="0"/>
                                  </p:stCondLst>
                                  <p:childTnLst>
                                    <p:set>
                                      <p:cBhvr>
                                        <p:cTn id="47" dur="1" fill="hold">
                                          <p:stCondLst>
                                            <p:cond delay="0"/>
                                          </p:stCondLst>
                                        </p:cTn>
                                        <p:tgtEl>
                                          <p:spTgt spid="57"/>
                                        </p:tgtEl>
                                        <p:attrNameLst>
                                          <p:attrName>style.visibility</p:attrName>
                                        </p:attrNameLst>
                                      </p:cBhvr>
                                      <p:to>
                                        <p:strVal val="visible"/>
                                      </p:to>
                                    </p:set>
                                    <p:animEffect transition="in" filter="checkerboard(across)">
                                      <p:cBhvr>
                                        <p:cTn id="48" dur="500"/>
                                        <p:tgtEl>
                                          <p:spTgt spid="57"/>
                                        </p:tgtEl>
                                      </p:cBhvr>
                                    </p:animEffect>
                                  </p:childTnLst>
                                </p:cTn>
                              </p:par>
                              <p:par>
                                <p:cTn id="49" presetID="5"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checkerboard(across)">
                                      <p:cBhvr>
                                        <p:cTn id="51" dur="500"/>
                                        <p:tgtEl>
                                          <p:spTgt spid="60"/>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checkerboard(across)">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9AB77DA2-B680-DAF8-D462-F48046491056}"/>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bg1"/>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58" name="TextBox 57">
            <a:extLst>
              <a:ext uri="{FF2B5EF4-FFF2-40B4-BE49-F238E27FC236}">
                <a16:creationId xmlns:a16="http://schemas.microsoft.com/office/drawing/2014/main" id="{2649CD94-99FF-59CD-1CFF-E4672FD9FDF5}"/>
              </a:ext>
            </a:extLst>
          </p:cNvPr>
          <p:cNvSpPr txBox="1"/>
          <p:nvPr/>
        </p:nvSpPr>
        <p:spPr>
          <a:xfrm>
            <a:off x="2466329" y="122011"/>
            <a:ext cx="7498553"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Previous study limitation? &amp; Objective</a:t>
            </a:r>
            <a:endParaRPr lang="en-KR" sz="2500" b="1" dirty="0">
              <a:solidFill>
                <a:schemeClr val="bg1"/>
              </a:solidFill>
            </a:endParaRPr>
          </a:p>
        </p:txBody>
      </p:sp>
      <p:sp>
        <p:nvSpPr>
          <p:cNvPr id="17" name="Rectangle 16">
            <a:extLst>
              <a:ext uri="{FF2B5EF4-FFF2-40B4-BE49-F238E27FC236}">
                <a16:creationId xmlns:a16="http://schemas.microsoft.com/office/drawing/2014/main" id="{242A85E3-E2F1-4A2B-720D-8DDB7E34F4D2}"/>
              </a:ext>
            </a:extLst>
          </p:cNvPr>
          <p:cNvSpPr/>
          <p:nvPr/>
        </p:nvSpPr>
        <p:spPr>
          <a:xfrm>
            <a:off x="1198054" y="1060774"/>
            <a:ext cx="10160571" cy="41721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2200" b="1" dirty="0">
                <a:solidFill>
                  <a:schemeClr val="tx1"/>
                </a:solidFill>
                <a:latin typeface="Times New Roman" panose="02020603050405020304" pitchFamily="18" charset="0"/>
                <a:cs typeface="Times New Roman" panose="02020603050405020304" pitchFamily="18" charset="0"/>
              </a:rPr>
              <a:t>►</a:t>
            </a:r>
            <a:r>
              <a:rPr lang="en-US" altLang="ko-KR" sz="2200" b="1" dirty="0">
                <a:solidFill>
                  <a:schemeClr val="tx1"/>
                </a:solidFill>
                <a:latin typeface="Times New Roman" panose="02020603050405020304" pitchFamily="18" charset="0"/>
                <a:cs typeface="Times New Roman" panose="02020603050405020304" pitchFamily="18" charset="0"/>
              </a:rPr>
              <a:t> Difficult to determine how much of a predicted incidence or mortality rate is affected by aging</a:t>
            </a: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r>
              <a:rPr lang="ko-KR" altLang="en-US" sz="2200" b="1" dirty="0">
                <a:solidFill>
                  <a:schemeClr val="tx1"/>
                </a:solidFill>
                <a:latin typeface="Times New Roman" panose="02020603050405020304" pitchFamily="18" charset="0"/>
                <a:cs typeface="Times New Roman" panose="02020603050405020304" pitchFamily="18" charset="0"/>
              </a:rPr>
              <a:t>► </a:t>
            </a:r>
            <a:r>
              <a:rPr lang="en-GB" altLang="ko-KR" sz="2200" b="1" dirty="0">
                <a:solidFill>
                  <a:schemeClr val="tx1"/>
                </a:solidFill>
                <a:latin typeface="Times New Roman" panose="02020603050405020304" pitchFamily="18" charset="0"/>
                <a:cs typeface="Times New Roman" panose="02020603050405020304" pitchFamily="18" charset="0"/>
              </a:rPr>
              <a:t>Fewer studies comparing different models for the same cancer type</a:t>
            </a:r>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endParaRPr lang="en-US" altLang="ko-KR" sz="2200" b="1" dirty="0">
              <a:solidFill>
                <a:schemeClr val="tx1"/>
              </a:solidFill>
              <a:latin typeface="Times New Roman" panose="02020603050405020304" pitchFamily="18" charset="0"/>
              <a:cs typeface="Times New Roman" panose="02020603050405020304" pitchFamily="18" charset="0"/>
            </a:endParaRPr>
          </a:p>
          <a:p>
            <a:r>
              <a:rPr lang="ko-KR" altLang="en-US" sz="2200" b="1" dirty="0">
                <a:solidFill>
                  <a:schemeClr val="tx1"/>
                </a:solidFill>
                <a:latin typeface="Times New Roman" panose="02020603050405020304" pitchFamily="18" charset="0"/>
                <a:cs typeface="Times New Roman" panose="02020603050405020304" pitchFamily="18" charset="0"/>
              </a:rPr>
              <a:t>► </a:t>
            </a:r>
            <a:r>
              <a:rPr lang="en-GB" altLang="ko-KR" sz="2200" b="1" dirty="0">
                <a:solidFill>
                  <a:schemeClr val="tx1"/>
                </a:solidFill>
                <a:latin typeface="Times New Roman" panose="02020603050405020304" pitchFamily="18" charset="0"/>
                <a:cs typeface="Times New Roman" panose="02020603050405020304" pitchFamily="18" charset="0"/>
              </a:rPr>
              <a:t>No comparisons of differences in model predictions across different demographics are presented, estimated value may be biased.</a:t>
            </a:r>
            <a:endParaRPr lang="en-US" altLang="ko-KR" sz="2200" b="1" dirty="0">
              <a:solidFill>
                <a:schemeClr val="tx1"/>
              </a:solidFill>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A19EDF5A-19B1-EC18-B67F-B420B06106B3}"/>
              </a:ext>
            </a:extLst>
          </p:cNvPr>
          <p:cNvSpPr txBox="1"/>
          <p:nvPr/>
        </p:nvSpPr>
        <p:spPr>
          <a:xfrm>
            <a:off x="1266887" y="2159640"/>
            <a:ext cx="9825126" cy="400110"/>
          </a:xfrm>
          <a:prstGeom prst="rect">
            <a:avLst/>
          </a:prstGeom>
          <a:noFill/>
        </p:spPr>
        <p:txBody>
          <a:bodyPr wrap="none" rtlCol="0">
            <a:spAutoFit/>
          </a:bodyPr>
          <a:lstStyle/>
          <a:p>
            <a:r>
              <a:rPr lang="en-US" altLang="ko-KR"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a:t>
            </a:r>
            <a:r>
              <a:rPr lang="ko-KR" altLang="en-US"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 </a:t>
            </a:r>
            <a:r>
              <a:rPr lang="en-GB" sz="2000" b="1" dirty="0">
                <a:solidFill>
                  <a:schemeClr val="accent2">
                    <a:lumMod val="75000"/>
                  </a:schemeClr>
                </a:solidFill>
                <a:latin typeface="Times New Roman" panose="02020603050405020304" pitchFamily="18" charset="0"/>
                <a:cs typeface="Times New Roman" panose="02020603050405020304" pitchFamily="18" charset="0"/>
              </a:rPr>
              <a:t>Use decomposition analysis to identify incidence, mortality contributions due to aging</a:t>
            </a:r>
            <a:endParaRPr lang="en-KR"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27" name="TextBox 26">
            <a:extLst>
              <a:ext uri="{FF2B5EF4-FFF2-40B4-BE49-F238E27FC236}">
                <a16:creationId xmlns:a16="http://schemas.microsoft.com/office/drawing/2014/main" id="{12A65ED1-E2AA-6A0A-FDC4-21BF8AE23C55}"/>
              </a:ext>
            </a:extLst>
          </p:cNvPr>
          <p:cNvSpPr txBox="1"/>
          <p:nvPr/>
        </p:nvSpPr>
        <p:spPr>
          <a:xfrm>
            <a:off x="1266887" y="3559899"/>
            <a:ext cx="6902211" cy="400110"/>
          </a:xfrm>
          <a:prstGeom prst="rect">
            <a:avLst/>
          </a:prstGeom>
          <a:noFill/>
        </p:spPr>
        <p:txBody>
          <a:bodyPr wrap="none" rtlCol="0">
            <a:spAutoFit/>
          </a:bodyPr>
          <a:lstStyle/>
          <a:p>
            <a:r>
              <a:rPr lang="en-US" altLang="ko-KR"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a:t>
            </a:r>
            <a:r>
              <a:rPr lang="ko-KR" altLang="en-US"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 </a:t>
            </a:r>
            <a:r>
              <a:rPr lang="en-GB" sz="2000" b="1" dirty="0">
                <a:solidFill>
                  <a:schemeClr val="accent2">
                    <a:lumMod val="75000"/>
                  </a:schemeClr>
                </a:solidFill>
                <a:latin typeface="Times New Roman" panose="02020603050405020304" pitchFamily="18" charset="0"/>
                <a:cs typeface="Times New Roman" panose="02020603050405020304" pitchFamily="18" charset="0"/>
              </a:rPr>
              <a:t>Compare predictions from different models by cancer type</a:t>
            </a:r>
            <a:endParaRPr lang="en-KR" sz="2000" b="1"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8C9CAADF-9D28-0B02-DAEC-71CF67607E53}"/>
              </a:ext>
            </a:extLst>
          </p:cNvPr>
          <p:cNvSpPr txBox="1"/>
          <p:nvPr/>
        </p:nvSpPr>
        <p:spPr>
          <a:xfrm>
            <a:off x="1293705" y="5204980"/>
            <a:ext cx="9700241" cy="707886"/>
          </a:xfrm>
          <a:prstGeom prst="rect">
            <a:avLst/>
          </a:prstGeom>
          <a:noFill/>
        </p:spPr>
        <p:txBody>
          <a:bodyPr wrap="square" rtlCol="0">
            <a:spAutoFit/>
          </a:bodyPr>
          <a:lstStyle/>
          <a:p>
            <a:r>
              <a:rPr lang="en-US" altLang="ko-KR"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a:t>
            </a:r>
            <a:r>
              <a:rPr lang="ko-KR" altLang="en-US" sz="2000" b="1" dirty="0">
                <a:solidFill>
                  <a:schemeClr val="accent2">
                    <a:lumMod val="75000"/>
                  </a:schemeClr>
                </a:solidFill>
                <a:latin typeface="Times New Roman" panose="02020603050405020304" pitchFamily="18" charset="0"/>
                <a:cs typeface="Times New Roman" panose="02020603050405020304" pitchFamily="18" charset="0"/>
                <a:sym typeface="Wingdings" pitchFamily="2" charset="2"/>
              </a:rPr>
              <a:t> </a:t>
            </a:r>
            <a:r>
              <a:rPr lang="en-GB" sz="2000" b="1" dirty="0">
                <a:solidFill>
                  <a:schemeClr val="accent2">
                    <a:lumMod val="75000"/>
                  </a:schemeClr>
                </a:solidFill>
                <a:latin typeface="Times New Roman" panose="02020603050405020304" pitchFamily="18" charset="0"/>
                <a:cs typeface="Times New Roman" panose="02020603050405020304" pitchFamily="18" charset="0"/>
              </a:rPr>
              <a:t>Employing scenario-specific prospective population projection data based on different demographic assumptions</a:t>
            </a:r>
            <a:endParaRPr lang="en-KR" sz="2000" b="1"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48" name="Picture 47" descr="Logo&#10;&#10;Description automatically generated">
            <a:extLst>
              <a:ext uri="{FF2B5EF4-FFF2-40B4-BE49-F238E27FC236}">
                <a16:creationId xmlns:a16="http://schemas.microsoft.com/office/drawing/2014/main" id="{703124FD-2895-6AF4-30E1-A16D365E9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Tree>
    <p:extLst>
      <p:ext uri="{BB962C8B-B14F-4D97-AF65-F5344CB8AC3E}">
        <p14:creationId xmlns:p14="http://schemas.microsoft.com/office/powerpoint/2010/main" val="22889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linds(horizont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blinds(horizontal)">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4FBD2C3C-A9DE-C9DD-B075-729140A5ADA1}"/>
              </a:ext>
            </a:extLst>
          </p:cNvPr>
          <p:cNvSpPr/>
          <p:nvPr/>
        </p:nvSpPr>
        <p:spPr>
          <a:xfrm>
            <a:off x="0" y="0"/>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pic>
        <p:nvPicPr>
          <p:cNvPr id="16" name="Picture 15" descr="A picture containing shape&#10;&#10;Description automatically generated">
            <a:extLst>
              <a:ext uri="{FF2B5EF4-FFF2-40B4-BE49-F238E27FC236}">
                <a16:creationId xmlns:a16="http://schemas.microsoft.com/office/drawing/2014/main" id="{43D19402-A938-C7A0-12DC-929427457C9B}"/>
              </a:ext>
            </a:extLst>
          </p:cNvPr>
          <p:cNvPicPr>
            <a:picLocks noChangeAspect="1"/>
          </p:cNvPicPr>
          <p:nvPr/>
        </p:nvPicPr>
        <p:blipFill>
          <a:blip r:embed="rId3"/>
          <a:stretch>
            <a:fillRect/>
          </a:stretch>
        </p:blipFill>
        <p:spPr>
          <a:xfrm>
            <a:off x="653683" y="1268198"/>
            <a:ext cx="1985582" cy="1834632"/>
          </a:xfrm>
          <a:prstGeom prst="rect">
            <a:avLst/>
          </a:prstGeom>
        </p:spPr>
      </p:pic>
      <p:sp>
        <p:nvSpPr>
          <p:cNvPr id="18" name="TextBox 17">
            <a:extLst>
              <a:ext uri="{FF2B5EF4-FFF2-40B4-BE49-F238E27FC236}">
                <a16:creationId xmlns:a16="http://schemas.microsoft.com/office/drawing/2014/main" id="{851FF58E-AC72-2E72-FA78-7C9AFE2FDCDB}"/>
              </a:ext>
            </a:extLst>
          </p:cNvPr>
          <p:cNvSpPr txBox="1"/>
          <p:nvPr/>
        </p:nvSpPr>
        <p:spPr>
          <a:xfrm>
            <a:off x="1214036" y="3029603"/>
            <a:ext cx="1001556" cy="1754326"/>
          </a:xfrm>
          <a:prstGeom prst="rect">
            <a:avLst/>
          </a:prstGeom>
          <a:noFill/>
          <a:ln>
            <a:noFill/>
          </a:ln>
        </p:spPr>
        <p:txBody>
          <a:bodyPr wrap="none" rtlCol="0">
            <a:spAutoFit/>
          </a:bodyPr>
          <a:lstStyle/>
          <a:p>
            <a:r>
              <a:rPr lang="en-KR" dirty="0">
                <a:latin typeface="Times New Roman" panose="02020603050405020304" pitchFamily="18" charset="0"/>
                <a:cs typeface="Times New Roman" panose="02020603050405020304" pitchFamily="18" charset="0"/>
              </a:rPr>
              <a:t>Stomach</a:t>
            </a:r>
          </a:p>
          <a:p>
            <a:r>
              <a:rPr lang="en-KR" dirty="0">
                <a:latin typeface="Times New Roman" panose="02020603050405020304" pitchFamily="18" charset="0"/>
                <a:cs typeface="Times New Roman" panose="02020603050405020304" pitchFamily="18" charset="0"/>
              </a:rPr>
              <a:t>Liver</a:t>
            </a:r>
          </a:p>
          <a:p>
            <a:r>
              <a:rPr lang="en-KR" dirty="0">
                <a:latin typeface="Times New Roman" panose="02020603050405020304" pitchFamily="18" charset="0"/>
                <a:cs typeface="Times New Roman" panose="02020603050405020304" pitchFamily="18" charset="0"/>
              </a:rPr>
              <a:t>Lung</a:t>
            </a:r>
          </a:p>
          <a:p>
            <a:r>
              <a:rPr lang="en-KR" dirty="0">
                <a:latin typeface="Times New Roman" panose="02020603050405020304" pitchFamily="18" charset="0"/>
                <a:cs typeface="Times New Roman" panose="02020603050405020304" pitchFamily="18" charset="0"/>
              </a:rPr>
              <a:t>.</a:t>
            </a:r>
          </a:p>
          <a:p>
            <a:r>
              <a:rPr lang="en-KR" dirty="0">
                <a:latin typeface="Times New Roman" panose="02020603050405020304" pitchFamily="18" charset="0"/>
                <a:cs typeface="Times New Roman" panose="02020603050405020304" pitchFamily="18" charset="0"/>
              </a:rPr>
              <a:t>.</a:t>
            </a:r>
          </a:p>
          <a:p>
            <a:r>
              <a:rPr lang="en-KR" dirty="0">
                <a:latin typeface="Times New Roman" panose="02020603050405020304" pitchFamily="18" charset="0"/>
                <a:cs typeface="Times New Roman" panose="02020603050405020304" pitchFamily="18" charset="0"/>
              </a:rPr>
              <a:t>.</a:t>
            </a:r>
          </a:p>
        </p:txBody>
      </p:sp>
      <p:sp>
        <p:nvSpPr>
          <p:cNvPr id="21" name="Rectangle 20">
            <a:extLst>
              <a:ext uri="{FF2B5EF4-FFF2-40B4-BE49-F238E27FC236}">
                <a16:creationId xmlns:a16="http://schemas.microsoft.com/office/drawing/2014/main" id="{BAC643BF-12AE-5C93-C79D-BF98C20C327D}"/>
              </a:ext>
            </a:extLst>
          </p:cNvPr>
          <p:cNvSpPr/>
          <p:nvPr/>
        </p:nvSpPr>
        <p:spPr>
          <a:xfrm>
            <a:off x="3500174" y="1859809"/>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Model1</a:t>
            </a:r>
          </a:p>
        </p:txBody>
      </p:sp>
      <p:sp>
        <p:nvSpPr>
          <p:cNvPr id="22" name="Rectangle 21">
            <a:extLst>
              <a:ext uri="{FF2B5EF4-FFF2-40B4-BE49-F238E27FC236}">
                <a16:creationId xmlns:a16="http://schemas.microsoft.com/office/drawing/2014/main" id="{D26054B2-CAC3-627C-79AB-E847CBCF2A47}"/>
              </a:ext>
            </a:extLst>
          </p:cNvPr>
          <p:cNvSpPr/>
          <p:nvPr/>
        </p:nvSpPr>
        <p:spPr>
          <a:xfrm>
            <a:off x="3500174" y="2566395"/>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Model2</a:t>
            </a:r>
          </a:p>
        </p:txBody>
      </p:sp>
      <p:sp>
        <p:nvSpPr>
          <p:cNvPr id="23" name="Rectangle 22">
            <a:extLst>
              <a:ext uri="{FF2B5EF4-FFF2-40B4-BE49-F238E27FC236}">
                <a16:creationId xmlns:a16="http://schemas.microsoft.com/office/drawing/2014/main" id="{6A00FDBF-A864-C09B-5052-885EDE80B6EF}"/>
              </a:ext>
            </a:extLst>
          </p:cNvPr>
          <p:cNvSpPr/>
          <p:nvPr/>
        </p:nvSpPr>
        <p:spPr>
          <a:xfrm>
            <a:off x="3500174" y="3272981"/>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Model3</a:t>
            </a:r>
          </a:p>
        </p:txBody>
      </p:sp>
      <p:sp>
        <p:nvSpPr>
          <p:cNvPr id="24" name="Rectangle 23">
            <a:extLst>
              <a:ext uri="{FF2B5EF4-FFF2-40B4-BE49-F238E27FC236}">
                <a16:creationId xmlns:a16="http://schemas.microsoft.com/office/drawing/2014/main" id="{B3504151-B495-1D0C-31EB-F8360ADDCDED}"/>
              </a:ext>
            </a:extLst>
          </p:cNvPr>
          <p:cNvSpPr/>
          <p:nvPr/>
        </p:nvSpPr>
        <p:spPr>
          <a:xfrm>
            <a:off x="3500174" y="3968150"/>
            <a:ext cx="1908852" cy="43489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Model4</a:t>
            </a:r>
          </a:p>
        </p:txBody>
      </p:sp>
      <p:cxnSp>
        <p:nvCxnSpPr>
          <p:cNvPr id="28" name="Straight Connector 27">
            <a:extLst>
              <a:ext uri="{FF2B5EF4-FFF2-40B4-BE49-F238E27FC236}">
                <a16:creationId xmlns:a16="http://schemas.microsoft.com/office/drawing/2014/main" id="{5DC92E0A-156D-E84C-5D82-8891F979D0BB}"/>
              </a:ext>
            </a:extLst>
          </p:cNvPr>
          <p:cNvCxnSpPr>
            <a:endCxn id="21" idx="1"/>
          </p:cNvCxnSpPr>
          <p:nvPr/>
        </p:nvCxnSpPr>
        <p:spPr>
          <a:xfrm flipV="1">
            <a:off x="2215592" y="2077258"/>
            <a:ext cx="1284582" cy="11957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C2301C-20F3-CABF-27BF-20C5DF9AE41A}"/>
              </a:ext>
            </a:extLst>
          </p:cNvPr>
          <p:cNvCxnSpPr>
            <a:endCxn id="24" idx="1"/>
          </p:cNvCxnSpPr>
          <p:nvPr/>
        </p:nvCxnSpPr>
        <p:spPr>
          <a:xfrm>
            <a:off x="2215592" y="3272981"/>
            <a:ext cx="1284582" cy="912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92F54CA-CB54-A02D-B6E1-D5F747723492}"/>
              </a:ext>
            </a:extLst>
          </p:cNvPr>
          <p:cNvCxnSpPr>
            <a:endCxn id="22" idx="1"/>
          </p:cNvCxnSpPr>
          <p:nvPr/>
        </p:nvCxnSpPr>
        <p:spPr>
          <a:xfrm flipV="1">
            <a:off x="2215592" y="2783844"/>
            <a:ext cx="1284582" cy="4777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49F09F7-3ACA-385D-3FBB-190B1C454231}"/>
              </a:ext>
            </a:extLst>
          </p:cNvPr>
          <p:cNvCxnSpPr>
            <a:endCxn id="23" idx="1"/>
          </p:cNvCxnSpPr>
          <p:nvPr/>
        </p:nvCxnSpPr>
        <p:spPr>
          <a:xfrm>
            <a:off x="2215592" y="3280685"/>
            <a:ext cx="1284582" cy="209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53069B4-9030-BCFA-EDEB-6575717906E8}"/>
              </a:ext>
            </a:extLst>
          </p:cNvPr>
          <p:cNvCxnSpPr>
            <a:cxnSpLocks/>
            <a:endCxn id="22" idx="1"/>
          </p:cNvCxnSpPr>
          <p:nvPr/>
        </p:nvCxnSpPr>
        <p:spPr>
          <a:xfrm flipV="1">
            <a:off x="2182687" y="2783844"/>
            <a:ext cx="1317487" cy="698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4452EEA-7875-70BD-F0CC-4E7CCAB6C38E}"/>
              </a:ext>
            </a:extLst>
          </p:cNvPr>
          <p:cNvCxnSpPr>
            <a:endCxn id="23" idx="1"/>
          </p:cNvCxnSpPr>
          <p:nvPr/>
        </p:nvCxnSpPr>
        <p:spPr>
          <a:xfrm flipV="1">
            <a:off x="2149781" y="3490430"/>
            <a:ext cx="1350393" cy="77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CE86B1-6E09-732F-A13E-6B78671BFD98}"/>
              </a:ext>
            </a:extLst>
          </p:cNvPr>
          <p:cNvCxnSpPr>
            <a:endCxn id="24" idx="1"/>
          </p:cNvCxnSpPr>
          <p:nvPr/>
        </p:nvCxnSpPr>
        <p:spPr>
          <a:xfrm>
            <a:off x="2182687" y="3496572"/>
            <a:ext cx="1317487" cy="689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6FD5F7-52F0-78FD-D7E6-8CB09D4B58B0}"/>
              </a:ext>
            </a:extLst>
          </p:cNvPr>
          <p:cNvCxnSpPr>
            <a:cxnSpLocks/>
            <a:endCxn id="21" idx="1"/>
          </p:cNvCxnSpPr>
          <p:nvPr/>
        </p:nvCxnSpPr>
        <p:spPr>
          <a:xfrm flipV="1">
            <a:off x="2182687" y="2077258"/>
            <a:ext cx="1317487" cy="16192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831A8C-591C-39AF-E884-C1FB59B1A565}"/>
              </a:ext>
            </a:extLst>
          </p:cNvPr>
          <p:cNvCxnSpPr>
            <a:endCxn id="22" idx="1"/>
          </p:cNvCxnSpPr>
          <p:nvPr/>
        </p:nvCxnSpPr>
        <p:spPr>
          <a:xfrm flipV="1">
            <a:off x="2133054" y="2783844"/>
            <a:ext cx="1367120" cy="9363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C326135-E2A1-9EC5-553A-1FFE7F6C1ABF}"/>
              </a:ext>
            </a:extLst>
          </p:cNvPr>
          <p:cNvCxnSpPr>
            <a:endCxn id="23" idx="1"/>
          </p:cNvCxnSpPr>
          <p:nvPr/>
        </p:nvCxnSpPr>
        <p:spPr>
          <a:xfrm flipV="1">
            <a:off x="2149781" y="3490430"/>
            <a:ext cx="1350393" cy="2399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C6C237B-3D9F-C6E7-DD7A-B46124F1264F}"/>
              </a:ext>
            </a:extLst>
          </p:cNvPr>
          <p:cNvCxnSpPr>
            <a:endCxn id="24" idx="1"/>
          </p:cNvCxnSpPr>
          <p:nvPr/>
        </p:nvCxnSpPr>
        <p:spPr>
          <a:xfrm>
            <a:off x="2149781" y="3723767"/>
            <a:ext cx="1350393" cy="461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3E6D71D-5374-4FE2-C846-A60243499C17}"/>
              </a:ext>
            </a:extLst>
          </p:cNvPr>
          <p:cNvSpPr/>
          <p:nvPr/>
        </p:nvSpPr>
        <p:spPr>
          <a:xfrm>
            <a:off x="6215605" y="2849701"/>
            <a:ext cx="2203566" cy="5018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Projection estimates </a:t>
            </a:r>
          </a:p>
        </p:txBody>
      </p:sp>
      <p:cxnSp>
        <p:nvCxnSpPr>
          <p:cNvPr id="53" name="Straight Connector 52">
            <a:extLst>
              <a:ext uri="{FF2B5EF4-FFF2-40B4-BE49-F238E27FC236}">
                <a16:creationId xmlns:a16="http://schemas.microsoft.com/office/drawing/2014/main" id="{E97183F1-35F9-1653-3550-3149D5ECAB83}"/>
              </a:ext>
            </a:extLst>
          </p:cNvPr>
          <p:cNvCxnSpPr>
            <a:cxnSpLocks/>
            <a:stCxn id="21" idx="3"/>
            <a:endCxn id="51" idx="1"/>
          </p:cNvCxnSpPr>
          <p:nvPr/>
        </p:nvCxnSpPr>
        <p:spPr>
          <a:xfrm>
            <a:off x="5409026" y="2077258"/>
            <a:ext cx="806579" cy="10233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25E959-AD3E-8362-F93E-C83EF8582994}"/>
              </a:ext>
            </a:extLst>
          </p:cNvPr>
          <p:cNvCxnSpPr>
            <a:cxnSpLocks/>
            <a:stCxn id="22" idx="3"/>
            <a:endCxn id="51" idx="1"/>
          </p:cNvCxnSpPr>
          <p:nvPr/>
        </p:nvCxnSpPr>
        <p:spPr>
          <a:xfrm>
            <a:off x="5409026" y="2783844"/>
            <a:ext cx="806579" cy="316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892375-85B4-AD07-9BED-A753CF5DDB07}"/>
              </a:ext>
            </a:extLst>
          </p:cNvPr>
          <p:cNvCxnSpPr>
            <a:cxnSpLocks/>
            <a:stCxn id="23" idx="3"/>
            <a:endCxn id="51" idx="1"/>
          </p:cNvCxnSpPr>
          <p:nvPr/>
        </p:nvCxnSpPr>
        <p:spPr>
          <a:xfrm flipV="1">
            <a:off x="5409026" y="3100604"/>
            <a:ext cx="806579" cy="389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649CD94-99FF-59CD-1CFF-E4672FD9FDF5}"/>
              </a:ext>
            </a:extLst>
          </p:cNvPr>
          <p:cNvSpPr txBox="1"/>
          <p:nvPr/>
        </p:nvSpPr>
        <p:spPr>
          <a:xfrm>
            <a:off x="2466329" y="122011"/>
            <a:ext cx="7498553" cy="477054"/>
          </a:xfrm>
          <a:prstGeom prst="rect">
            <a:avLst/>
          </a:prstGeom>
          <a:noFill/>
        </p:spPr>
        <p:txBody>
          <a:bodyPr wrap="square">
            <a:spAutoFit/>
          </a:bodyPr>
          <a:lstStyle/>
          <a:p>
            <a:pPr algn="ctr"/>
            <a:r>
              <a:rPr lang="en-US" sz="2500" b="1" dirty="0">
                <a:solidFill>
                  <a:schemeClr val="bg1"/>
                </a:solidFill>
                <a:latin typeface="Times New Roman" panose="02020603050405020304" pitchFamily="18" charset="0"/>
                <a:cs typeface="Times New Roman" panose="02020603050405020304" pitchFamily="18" charset="0"/>
              </a:rPr>
              <a:t>Framework </a:t>
            </a:r>
            <a:endParaRPr lang="en-KR" sz="2500" b="1" dirty="0">
              <a:solidFill>
                <a:schemeClr val="bg1"/>
              </a:solidFill>
            </a:endParaRPr>
          </a:p>
        </p:txBody>
      </p:sp>
      <p:cxnSp>
        <p:nvCxnSpPr>
          <p:cNvPr id="60" name="Straight Connector 59">
            <a:extLst>
              <a:ext uri="{FF2B5EF4-FFF2-40B4-BE49-F238E27FC236}">
                <a16:creationId xmlns:a16="http://schemas.microsoft.com/office/drawing/2014/main" id="{2362E251-835F-EA30-E1B0-29A4BF074853}"/>
              </a:ext>
            </a:extLst>
          </p:cNvPr>
          <p:cNvCxnSpPr>
            <a:cxnSpLocks/>
            <a:stCxn id="24" idx="3"/>
            <a:endCxn id="51" idx="1"/>
          </p:cNvCxnSpPr>
          <p:nvPr/>
        </p:nvCxnSpPr>
        <p:spPr>
          <a:xfrm flipV="1">
            <a:off x="5409026" y="3100604"/>
            <a:ext cx="806579" cy="10849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ight Arrow 69">
            <a:extLst>
              <a:ext uri="{FF2B5EF4-FFF2-40B4-BE49-F238E27FC236}">
                <a16:creationId xmlns:a16="http://schemas.microsoft.com/office/drawing/2014/main" id="{539A3EA2-6991-1262-8096-76C51437012A}"/>
              </a:ext>
            </a:extLst>
          </p:cNvPr>
          <p:cNvSpPr/>
          <p:nvPr/>
        </p:nvSpPr>
        <p:spPr>
          <a:xfrm>
            <a:off x="8583156" y="2954929"/>
            <a:ext cx="587610" cy="3097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2" name="Rectangle 1">
            <a:extLst>
              <a:ext uri="{FF2B5EF4-FFF2-40B4-BE49-F238E27FC236}">
                <a16:creationId xmlns:a16="http://schemas.microsoft.com/office/drawing/2014/main" id="{F7FD182B-F608-0798-AD4A-13F4FF7117A4}"/>
              </a:ext>
            </a:extLst>
          </p:cNvPr>
          <p:cNvSpPr/>
          <p:nvPr/>
        </p:nvSpPr>
        <p:spPr>
          <a:xfrm>
            <a:off x="9334751" y="2849701"/>
            <a:ext cx="2541298" cy="5018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solidFill>
                  <a:schemeClr val="tx1"/>
                </a:solidFill>
                <a:latin typeface="Times New Roman" panose="02020603050405020304" pitchFamily="18" charset="0"/>
                <a:cs typeface="Times New Roman" panose="02020603050405020304" pitchFamily="18" charset="0"/>
              </a:rPr>
              <a:t>Decomposition Analysis</a:t>
            </a:r>
          </a:p>
        </p:txBody>
      </p:sp>
      <p:sp>
        <p:nvSpPr>
          <p:cNvPr id="20" name="TextBox 19">
            <a:extLst>
              <a:ext uri="{FF2B5EF4-FFF2-40B4-BE49-F238E27FC236}">
                <a16:creationId xmlns:a16="http://schemas.microsoft.com/office/drawing/2014/main" id="{8445114F-6A7C-7DDB-9BD4-56BE8DECCF60}"/>
              </a:ext>
            </a:extLst>
          </p:cNvPr>
          <p:cNvSpPr txBox="1"/>
          <p:nvPr/>
        </p:nvSpPr>
        <p:spPr>
          <a:xfrm>
            <a:off x="1099603" y="5227484"/>
            <a:ext cx="10354678" cy="477054"/>
          </a:xfrm>
          <a:prstGeom prst="rect">
            <a:avLst/>
          </a:prstGeom>
          <a:noFill/>
        </p:spPr>
        <p:txBody>
          <a:bodyPr wrap="square">
            <a:spAutoFit/>
          </a:bodyPr>
          <a:lstStyle/>
          <a:p>
            <a:pPr algn="ctr"/>
            <a:r>
              <a:rPr lang="en-KR" sz="2500" b="1" dirty="0">
                <a:solidFill>
                  <a:schemeClr val="accent2">
                    <a:lumMod val="75000"/>
                  </a:schemeClr>
                </a:solidFill>
                <a:latin typeface="Times New Roman" panose="02020603050405020304" pitchFamily="18" charset="0"/>
                <a:cs typeface="Times New Roman" panose="02020603050405020304" pitchFamily="18" charset="0"/>
              </a:rPr>
              <a:t>See how aging affects each cancer types (even for future populations) !!</a:t>
            </a:r>
          </a:p>
        </p:txBody>
      </p:sp>
      <p:sp>
        <p:nvSpPr>
          <p:cNvPr id="19" name="TextBox 18">
            <a:extLst>
              <a:ext uri="{FF2B5EF4-FFF2-40B4-BE49-F238E27FC236}">
                <a16:creationId xmlns:a16="http://schemas.microsoft.com/office/drawing/2014/main" id="{7165398F-25D3-D03F-5592-2E034A99DC24}"/>
              </a:ext>
            </a:extLst>
          </p:cNvPr>
          <p:cNvSpPr txBox="1"/>
          <p:nvPr/>
        </p:nvSpPr>
        <p:spPr>
          <a:xfrm>
            <a:off x="6530153" y="3462435"/>
            <a:ext cx="1574470" cy="1200329"/>
          </a:xfrm>
          <a:prstGeom prst="rect">
            <a:avLst/>
          </a:prstGeom>
          <a:noFill/>
          <a:ln>
            <a:solidFill>
              <a:schemeClr val="accent2"/>
            </a:solidFill>
            <a:prstDash val="dash"/>
          </a:ln>
        </p:spPr>
        <p:txBody>
          <a:bodyPr wrap="none" rtlCol="0">
            <a:spAutoFit/>
          </a:bodyPr>
          <a:lstStyle/>
          <a:p>
            <a:r>
              <a:rPr lang="en-KR" sz="1200" b="1" dirty="0">
                <a:latin typeface="Times New Roman" panose="02020603050405020304" pitchFamily="18" charset="0"/>
                <a:cs typeface="Times New Roman" panose="02020603050405020304" pitchFamily="18" charset="0"/>
              </a:rPr>
              <a:t>Population Scenarios</a:t>
            </a:r>
            <a:endParaRPr lang="en-KR" sz="1200" dirty="0">
              <a:latin typeface="Times New Roman" panose="02020603050405020304" pitchFamily="18" charset="0"/>
              <a:cs typeface="Times New Roman" panose="02020603050405020304" pitchFamily="18" charset="0"/>
            </a:endParaRPr>
          </a:p>
          <a:p>
            <a:r>
              <a:rPr lang="en-KR" sz="1200" dirty="0">
                <a:latin typeface="Times New Roman" panose="02020603050405020304" pitchFamily="18" charset="0"/>
                <a:cs typeface="Times New Roman" panose="02020603050405020304" pitchFamily="18" charset="0"/>
              </a:rPr>
              <a:t>1) </a:t>
            </a:r>
            <a:r>
              <a:rPr lang="en-US" sz="1200" dirty="0">
                <a:latin typeface="Times New Roman" panose="02020603050405020304" pitchFamily="18" charset="0"/>
                <a:cs typeface="Times New Roman" panose="02020603050405020304" pitchFamily="18" charset="0"/>
              </a:rPr>
              <a:t>Median</a:t>
            </a:r>
            <a:endParaRPr lang="en-KR" sz="1200" dirty="0">
              <a:latin typeface="Times New Roman" panose="02020603050405020304" pitchFamily="18" charset="0"/>
              <a:cs typeface="Times New Roman" panose="02020603050405020304" pitchFamily="18" charset="0"/>
            </a:endParaRPr>
          </a:p>
          <a:p>
            <a:r>
              <a:rPr lang="en-KR" sz="1200" dirty="0">
                <a:latin typeface="Times New Roman" panose="02020603050405020304" pitchFamily="18" charset="0"/>
                <a:cs typeface="Times New Roman" panose="02020603050405020304" pitchFamily="18" charset="0"/>
              </a:rPr>
              <a:t>2) High</a:t>
            </a:r>
          </a:p>
          <a:p>
            <a:r>
              <a:rPr lang="en-KR" sz="1200" dirty="0">
                <a:latin typeface="Times New Roman" panose="02020603050405020304" pitchFamily="18" charset="0"/>
                <a:cs typeface="Times New Roman" panose="02020603050405020304" pitchFamily="18" charset="0"/>
              </a:rPr>
              <a:t>3) Low</a:t>
            </a:r>
          </a:p>
          <a:p>
            <a:r>
              <a:rPr lang="en-KR" sz="1200" dirty="0">
                <a:latin typeface="Times New Roman" panose="02020603050405020304" pitchFamily="18" charset="0"/>
                <a:cs typeface="Times New Roman" panose="02020603050405020304" pitchFamily="18" charset="0"/>
              </a:rPr>
              <a:t>4) Fast Ageing</a:t>
            </a:r>
          </a:p>
          <a:p>
            <a:r>
              <a:rPr lang="en-KR" sz="1200" dirty="0">
                <a:latin typeface="Times New Roman" panose="02020603050405020304" pitchFamily="18" charset="0"/>
                <a:cs typeface="Times New Roman" panose="02020603050405020304" pitchFamily="18" charset="0"/>
              </a:rPr>
              <a:t>5) Slow Ageing</a:t>
            </a:r>
          </a:p>
        </p:txBody>
      </p:sp>
      <p:pic>
        <p:nvPicPr>
          <p:cNvPr id="48" name="Picture 47" descr="Logo&#10;&#10;Description automatically generated">
            <a:extLst>
              <a:ext uri="{FF2B5EF4-FFF2-40B4-BE49-F238E27FC236}">
                <a16:creationId xmlns:a16="http://schemas.microsoft.com/office/drawing/2014/main" id="{11DB94A3-4B34-A413-2BFA-E0437FE059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sp>
        <p:nvSpPr>
          <p:cNvPr id="56" name="TextBox 55">
            <a:extLst>
              <a:ext uri="{FF2B5EF4-FFF2-40B4-BE49-F238E27FC236}">
                <a16:creationId xmlns:a16="http://schemas.microsoft.com/office/drawing/2014/main" id="{B43665CA-90C4-A980-F425-6A7E8109FBA0}"/>
              </a:ext>
            </a:extLst>
          </p:cNvPr>
          <p:cNvSpPr txBox="1"/>
          <p:nvPr/>
        </p:nvSpPr>
        <p:spPr>
          <a:xfrm>
            <a:off x="2619579" y="1065237"/>
            <a:ext cx="3805529" cy="369332"/>
          </a:xfrm>
          <a:prstGeom prst="rect">
            <a:avLst/>
          </a:prstGeom>
          <a:noFill/>
        </p:spPr>
        <p:txBody>
          <a:bodyPr wrap="none" rtlCol="0">
            <a:spAutoFit/>
          </a:bodyPr>
          <a:lstStyle/>
          <a:p>
            <a:r>
              <a:rPr lang="en-US" altLang="ko-KR" b="1" dirty="0">
                <a:latin typeface="Times New Roman" panose="02020603050405020304" pitchFamily="18" charset="0"/>
                <a:cs typeface="Times New Roman" panose="02020603050405020304" pitchFamily="18" charset="0"/>
              </a:rPr>
              <a:t>-</a:t>
            </a:r>
            <a:r>
              <a:rPr lang="ko-KR" altLang="en-US" b="1" dirty="0">
                <a:latin typeface="Times New Roman" panose="02020603050405020304" pitchFamily="18" charset="0"/>
                <a:cs typeface="Times New Roman" panose="02020603050405020304" pitchFamily="18" charset="0"/>
              </a:rPr>
              <a:t> </a:t>
            </a:r>
            <a:r>
              <a:rPr lang="en-KR" b="1" dirty="0">
                <a:latin typeface="Times New Roman" panose="02020603050405020304" pitchFamily="18" charset="0"/>
                <a:cs typeface="Times New Roman" panose="02020603050405020304" pitchFamily="18" charset="0"/>
              </a:rPr>
              <a:t>Comparsion by sex, cancer,</a:t>
            </a:r>
            <a:r>
              <a:rPr lang="ko-KR" altLang="en-US" b="1" dirty="0">
                <a:latin typeface="Times New Roman" panose="02020603050405020304" pitchFamily="18" charset="0"/>
                <a:cs typeface="Times New Roman" panose="02020603050405020304" pitchFamily="18" charset="0"/>
              </a:rPr>
              <a:t> </a:t>
            </a:r>
            <a:r>
              <a:rPr lang="en-KR" b="1" dirty="0">
                <a:latin typeface="Times New Roman" panose="02020603050405020304" pitchFamily="18" charset="0"/>
                <a:cs typeface="Times New Roman" panose="02020603050405020304" pitchFamily="18" charset="0"/>
              </a:rPr>
              <a:t>model</a:t>
            </a:r>
            <a:r>
              <a:rPr lang="ko-KR" altLang="en-US" b="1" dirty="0">
                <a:latin typeface="Times New Roman" panose="02020603050405020304" pitchFamily="18" charset="0"/>
                <a:cs typeface="Times New Roman" panose="02020603050405020304" pitchFamily="18" charset="0"/>
              </a:rPr>
              <a:t> </a:t>
            </a:r>
            <a:r>
              <a:rPr lang="en-US" altLang="ko-KR" b="1" dirty="0">
                <a:latin typeface="Times New Roman" panose="02020603050405020304" pitchFamily="18" charset="0"/>
                <a:cs typeface="Times New Roman" panose="02020603050405020304" pitchFamily="18" charset="0"/>
              </a:rPr>
              <a:t>-</a:t>
            </a:r>
            <a:endParaRPr lang="en-KR" b="1"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1344850-8F0A-00CF-B0E6-CEB0FBA993BC}"/>
              </a:ext>
            </a:extLst>
          </p:cNvPr>
          <p:cNvGrpSpPr/>
          <p:nvPr/>
        </p:nvGrpSpPr>
        <p:grpSpPr>
          <a:xfrm>
            <a:off x="1099603" y="6149050"/>
            <a:ext cx="10204262" cy="360000"/>
            <a:chOff x="1099603" y="6264796"/>
            <a:chExt cx="10204262" cy="360000"/>
          </a:xfrm>
        </p:grpSpPr>
        <p:cxnSp>
          <p:nvCxnSpPr>
            <p:cNvPr id="4" name="Straight Connector 3">
              <a:extLst>
                <a:ext uri="{FF2B5EF4-FFF2-40B4-BE49-F238E27FC236}">
                  <a16:creationId xmlns:a16="http://schemas.microsoft.com/office/drawing/2014/main" id="{C57F8D2B-214D-1C1D-70B1-F483D19A99CE}"/>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C2BFEB90-A503-1E06-62D4-4C704724823C}"/>
                </a:ext>
              </a:extLst>
            </p:cNvPr>
            <p:cNvSpPr/>
            <p:nvPr/>
          </p:nvSpPr>
          <p:spPr>
            <a:xfrm>
              <a:off x="1099603"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chemeClr val="bg1"/>
                </a:solidFill>
              </a:endParaRPr>
            </a:p>
          </p:txBody>
        </p:sp>
        <p:sp>
          <p:nvSpPr>
            <p:cNvPr id="6" name="Oval 5">
              <a:extLst>
                <a:ext uri="{FF2B5EF4-FFF2-40B4-BE49-F238E27FC236}">
                  <a16:creationId xmlns:a16="http://schemas.microsoft.com/office/drawing/2014/main" id="{C824308E-53ED-9CFB-FA86-95F16A043382}"/>
                </a:ext>
              </a:extLst>
            </p:cNvPr>
            <p:cNvSpPr/>
            <p:nvPr/>
          </p:nvSpPr>
          <p:spPr>
            <a:xfrm>
              <a:off x="32534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1EB4828-CCA1-8F07-5993-F9E5B3A5C45C}"/>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78B3902C-1B1D-6895-6E8E-EBB6482A3685}"/>
                </a:ext>
              </a:extLst>
            </p:cNvPr>
            <p:cNvSpPr/>
            <p:nvPr/>
          </p:nvSpPr>
          <p:spPr>
            <a:xfrm>
              <a:off x="8185239"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9" name="Oval 8">
              <a:extLst>
                <a:ext uri="{FF2B5EF4-FFF2-40B4-BE49-F238E27FC236}">
                  <a16:creationId xmlns:a16="http://schemas.microsoft.com/office/drawing/2014/main" id="{893D605C-CD36-190D-F536-C3EF88421964}"/>
                </a:ext>
              </a:extLst>
            </p:cNvPr>
            <p:cNvSpPr/>
            <p:nvPr/>
          </p:nvSpPr>
          <p:spPr>
            <a:xfrm>
              <a:off x="10943865"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81621E92-47DB-1B7E-ED08-3CBB40D6096D}"/>
              </a:ext>
            </a:extLst>
          </p:cNvPr>
          <p:cNvSpPr txBox="1"/>
          <p:nvPr/>
        </p:nvSpPr>
        <p:spPr>
          <a:xfrm>
            <a:off x="643699" y="6522317"/>
            <a:ext cx="1229568"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Introduction</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64810E4-4AA3-B2FE-4E5A-475C3A671C43}"/>
              </a:ext>
            </a:extLst>
          </p:cNvPr>
          <p:cNvSpPr txBox="1"/>
          <p:nvPr/>
        </p:nvSpPr>
        <p:spPr>
          <a:xfrm>
            <a:off x="2996732" y="6534835"/>
            <a:ext cx="901209"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Methods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EA6FA3C-3702-788B-34AA-38F7D37D5027}"/>
              </a:ext>
            </a:extLst>
          </p:cNvPr>
          <p:cNvSpPr txBox="1"/>
          <p:nvPr/>
        </p:nvSpPr>
        <p:spPr>
          <a:xfrm>
            <a:off x="5021406" y="6495165"/>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03C275BA-C0CF-8D97-2830-2ACA823E8406}"/>
              </a:ext>
            </a:extLst>
          </p:cNvPr>
          <p:cNvSpPr txBox="1"/>
          <p:nvPr/>
        </p:nvSpPr>
        <p:spPr>
          <a:xfrm>
            <a:off x="7853165" y="649516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4FF495C3-F317-5621-7F55-F14577A6E0D1}"/>
              </a:ext>
            </a:extLst>
          </p:cNvPr>
          <p:cNvSpPr txBox="1"/>
          <p:nvPr/>
        </p:nvSpPr>
        <p:spPr>
          <a:xfrm>
            <a:off x="10547674" y="6495164"/>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560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EDD2DA-1EA0-6AF6-30F3-6C26E089764D}"/>
              </a:ext>
            </a:extLst>
          </p:cNvPr>
          <p:cNvSpPr/>
          <p:nvPr/>
        </p:nvSpPr>
        <p:spPr>
          <a:xfrm>
            <a:off x="0" y="-11574"/>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DF0D52D-AAC3-CB83-C3A5-8D287E258E13}"/>
              </a:ext>
            </a:extLst>
          </p:cNvPr>
          <p:cNvSpPr txBox="1"/>
          <p:nvPr/>
        </p:nvSpPr>
        <p:spPr>
          <a:xfrm>
            <a:off x="2104132" y="78050"/>
            <a:ext cx="7928247"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using data</a:t>
            </a:r>
            <a:endParaRPr lang="en-KR" sz="2500" b="1" dirty="0">
              <a:solidFill>
                <a:schemeClr val="bg1"/>
              </a:solidFill>
            </a:endParaRPr>
          </a:p>
        </p:txBody>
      </p:sp>
      <p:pic>
        <p:nvPicPr>
          <p:cNvPr id="16" name="Picture 15" descr="Logo&#10;&#10;Description automatically generated">
            <a:extLst>
              <a:ext uri="{FF2B5EF4-FFF2-40B4-BE49-F238E27FC236}">
                <a16:creationId xmlns:a16="http://schemas.microsoft.com/office/drawing/2014/main" id="{AAFDDA7A-91BE-44A2-B32A-A14D715A0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78" name="Group 77">
            <a:extLst>
              <a:ext uri="{FF2B5EF4-FFF2-40B4-BE49-F238E27FC236}">
                <a16:creationId xmlns:a16="http://schemas.microsoft.com/office/drawing/2014/main" id="{9D03F400-CC3D-979B-E7FD-B95997FE18C9}"/>
              </a:ext>
            </a:extLst>
          </p:cNvPr>
          <p:cNvGrpSpPr/>
          <p:nvPr/>
        </p:nvGrpSpPr>
        <p:grpSpPr>
          <a:xfrm>
            <a:off x="185203" y="2348790"/>
            <a:ext cx="11024841" cy="914400"/>
            <a:chOff x="185203" y="2348790"/>
            <a:chExt cx="11024841" cy="914400"/>
          </a:xfrm>
        </p:grpSpPr>
        <p:pic>
          <p:nvPicPr>
            <p:cNvPr id="20" name="Picture 19" descr="Graphical user interface, text, application&#10;&#10;Description automatically generated">
              <a:extLst>
                <a:ext uri="{FF2B5EF4-FFF2-40B4-BE49-F238E27FC236}">
                  <a16:creationId xmlns:a16="http://schemas.microsoft.com/office/drawing/2014/main" id="{2DD69975-CBBB-DCC1-E01F-2AC155C34DE3}"/>
                </a:ext>
              </a:extLst>
            </p:cNvPr>
            <p:cNvPicPr>
              <a:picLocks noChangeAspect="1"/>
            </p:cNvPicPr>
            <p:nvPr/>
          </p:nvPicPr>
          <p:blipFill rotWithShape="1">
            <a:blip r:embed="rId4"/>
            <a:srcRect l="4531" t="16131" r="35907" b="17216"/>
            <a:stretch/>
          </p:blipFill>
          <p:spPr>
            <a:xfrm>
              <a:off x="1084475" y="2387140"/>
              <a:ext cx="2201216" cy="812630"/>
            </a:xfrm>
            <a:prstGeom prst="rect">
              <a:avLst/>
            </a:prstGeom>
            <a:ln w="28575">
              <a:solidFill>
                <a:schemeClr val="tx1">
                  <a:lumMod val="95000"/>
                  <a:lumOff val="5000"/>
                </a:schemeClr>
              </a:solidFill>
            </a:ln>
          </p:spPr>
        </p:pic>
        <p:pic>
          <p:nvPicPr>
            <p:cNvPr id="24" name="Picture 23">
              <a:extLst>
                <a:ext uri="{FF2B5EF4-FFF2-40B4-BE49-F238E27FC236}">
                  <a16:creationId xmlns:a16="http://schemas.microsoft.com/office/drawing/2014/main" id="{F2420F4B-0447-A421-9DE9-460FBBDE2818}"/>
                </a:ext>
              </a:extLst>
            </p:cNvPr>
            <p:cNvPicPr>
              <a:picLocks noChangeAspect="1"/>
            </p:cNvPicPr>
            <p:nvPr/>
          </p:nvPicPr>
          <p:blipFill>
            <a:blip r:embed="rId5"/>
            <a:stretch>
              <a:fillRect/>
            </a:stretch>
          </p:blipFill>
          <p:spPr>
            <a:xfrm>
              <a:off x="3437644" y="2855424"/>
              <a:ext cx="7772400" cy="364168"/>
            </a:xfrm>
            <a:prstGeom prst="rect">
              <a:avLst/>
            </a:prstGeom>
          </p:spPr>
        </p:pic>
        <p:pic>
          <p:nvPicPr>
            <p:cNvPr id="26" name="Picture 25">
              <a:extLst>
                <a:ext uri="{FF2B5EF4-FFF2-40B4-BE49-F238E27FC236}">
                  <a16:creationId xmlns:a16="http://schemas.microsoft.com/office/drawing/2014/main" id="{FF0A37D1-378B-D860-749A-8E9348771DFB}"/>
                </a:ext>
              </a:extLst>
            </p:cNvPr>
            <p:cNvPicPr>
              <a:picLocks noChangeAspect="1"/>
            </p:cNvPicPr>
            <p:nvPr/>
          </p:nvPicPr>
          <p:blipFill>
            <a:blip r:embed="rId6"/>
            <a:stretch>
              <a:fillRect/>
            </a:stretch>
          </p:blipFill>
          <p:spPr>
            <a:xfrm>
              <a:off x="3437644" y="2365704"/>
              <a:ext cx="4922469" cy="339815"/>
            </a:xfrm>
            <a:prstGeom prst="rect">
              <a:avLst/>
            </a:prstGeom>
          </p:spPr>
        </p:pic>
        <p:pic>
          <p:nvPicPr>
            <p:cNvPr id="40" name="Graphic 39" descr="Database with solid fill">
              <a:extLst>
                <a:ext uri="{FF2B5EF4-FFF2-40B4-BE49-F238E27FC236}">
                  <a16:creationId xmlns:a16="http://schemas.microsoft.com/office/drawing/2014/main" id="{DB8CACD5-AAE3-87D6-87CE-5D9CE8C704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03" y="2348790"/>
              <a:ext cx="914400" cy="914400"/>
            </a:xfrm>
            <a:prstGeom prst="rect">
              <a:avLst/>
            </a:prstGeom>
          </p:spPr>
        </p:pic>
      </p:grpSp>
      <p:grpSp>
        <p:nvGrpSpPr>
          <p:cNvPr id="79" name="Group 78">
            <a:extLst>
              <a:ext uri="{FF2B5EF4-FFF2-40B4-BE49-F238E27FC236}">
                <a16:creationId xmlns:a16="http://schemas.microsoft.com/office/drawing/2014/main" id="{7C24505D-2376-2C89-95CB-E3B6F161758C}"/>
              </a:ext>
            </a:extLst>
          </p:cNvPr>
          <p:cNvGrpSpPr/>
          <p:nvPr/>
        </p:nvGrpSpPr>
        <p:grpSpPr>
          <a:xfrm>
            <a:off x="185203" y="3408953"/>
            <a:ext cx="11051345" cy="914400"/>
            <a:chOff x="185203" y="3408953"/>
            <a:chExt cx="11051345" cy="914400"/>
          </a:xfrm>
        </p:grpSpPr>
        <p:pic>
          <p:nvPicPr>
            <p:cNvPr id="22" name="Picture 21" descr="Graphical user interface, application&#10;&#10;Description automatically generated">
              <a:extLst>
                <a:ext uri="{FF2B5EF4-FFF2-40B4-BE49-F238E27FC236}">
                  <a16:creationId xmlns:a16="http://schemas.microsoft.com/office/drawing/2014/main" id="{253F9AD7-95E5-3E41-B9F6-2C285164A928}"/>
                </a:ext>
              </a:extLst>
            </p:cNvPr>
            <p:cNvPicPr>
              <a:picLocks noChangeAspect="1"/>
            </p:cNvPicPr>
            <p:nvPr/>
          </p:nvPicPr>
          <p:blipFill rotWithShape="1">
            <a:blip r:embed="rId9"/>
            <a:srcRect l="4531" t="14313" r="35907" b="15372"/>
            <a:stretch/>
          </p:blipFill>
          <p:spPr>
            <a:xfrm>
              <a:off x="1084475" y="3505284"/>
              <a:ext cx="2201216" cy="812630"/>
            </a:xfrm>
            <a:prstGeom prst="rect">
              <a:avLst/>
            </a:prstGeom>
            <a:ln w="28575">
              <a:solidFill>
                <a:schemeClr val="tx1">
                  <a:lumMod val="95000"/>
                  <a:lumOff val="5000"/>
                </a:schemeClr>
              </a:solidFill>
            </a:ln>
          </p:spPr>
        </p:pic>
        <p:pic>
          <p:nvPicPr>
            <p:cNvPr id="30" name="Picture 29">
              <a:extLst>
                <a:ext uri="{FF2B5EF4-FFF2-40B4-BE49-F238E27FC236}">
                  <a16:creationId xmlns:a16="http://schemas.microsoft.com/office/drawing/2014/main" id="{CC19031F-DB71-38A4-5E31-939F5FF1D0EE}"/>
                </a:ext>
              </a:extLst>
            </p:cNvPr>
            <p:cNvPicPr>
              <a:picLocks noChangeAspect="1"/>
            </p:cNvPicPr>
            <p:nvPr/>
          </p:nvPicPr>
          <p:blipFill>
            <a:blip r:embed="rId10"/>
            <a:stretch>
              <a:fillRect/>
            </a:stretch>
          </p:blipFill>
          <p:spPr>
            <a:xfrm>
              <a:off x="3437644" y="3565442"/>
              <a:ext cx="7772400" cy="285677"/>
            </a:xfrm>
            <a:prstGeom prst="rect">
              <a:avLst/>
            </a:prstGeom>
          </p:spPr>
        </p:pic>
        <p:pic>
          <p:nvPicPr>
            <p:cNvPr id="32" name="Picture 31">
              <a:extLst>
                <a:ext uri="{FF2B5EF4-FFF2-40B4-BE49-F238E27FC236}">
                  <a16:creationId xmlns:a16="http://schemas.microsoft.com/office/drawing/2014/main" id="{1B9AF8B6-3D2A-DA12-2733-B08D108BF27B}"/>
                </a:ext>
              </a:extLst>
            </p:cNvPr>
            <p:cNvPicPr>
              <a:picLocks noChangeAspect="1"/>
            </p:cNvPicPr>
            <p:nvPr/>
          </p:nvPicPr>
          <p:blipFill>
            <a:blip r:embed="rId11"/>
            <a:stretch>
              <a:fillRect/>
            </a:stretch>
          </p:blipFill>
          <p:spPr>
            <a:xfrm>
              <a:off x="3464148" y="3901770"/>
              <a:ext cx="7772400" cy="264852"/>
            </a:xfrm>
            <a:prstGeom prst="rect">
              <a:avLst/>
            </a:prstGeom>
          </p:spPr>
        </p:pic>
        <p:pic>
          <p:nvPicPr>
            <p:cNvPr id="41" name="Graphic 40" descr="Database with solid fill">
              <a:extLst>
                <a:ext uri="{FF2B5EF4-FFF2-40B4-BE49-F238E27FC236}">
                  <a16:creationId xmlns:a16="http://schemas.microsoft.com/office/drawing/2014/main" id="{A5006014-1D53-689B-54D9-006D7EC0AF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03" y="3408953"/>
              <a:ext cx="914400" cy="914400"/>
            </a:xfrm>
            <a:prstGeom prst="rect">
              <a:avLst/>
            </a:prstGeom>
          </p:spPr>
        </p:pic>
      </p:grpSp>
      <p:grpSp>
        <p:nvGrpSpPr>
          <p:cNvPr id="77" name="Group 76">
            <a:extLst>
              <a:ext uri="{FF2B5EF4-FFF2-40B4-BE49-F238E27FC236}">
                <a16:creationId xmlns:a16="http://schemas.microsoft.com/office/drawing/2014/main" id="{6F8241F4-E937-59D6-191E-07C12BA1A498}"/>
              </a:ext>
            </a:extLst>
          </p:cNvPr>
          <p:cNvGrpSpPr/>
          <p:nvPr/>
        </p:nvGrpSpPr>
        <p:grpSpPr>
          <a:xfrm>
            <a:off x="3778022" y="932091"/>
            <a:ext cx="4278803" cy="1366879"/>
            <a:chOff x="3778022" y="932091"/>
            <a:chExt cx="4278803" cy="1366879"/>
          </a:xfrm>
        </p:grpSpPr>
        <p:pic>
          <p:nvPicPr>
            <p:cNvPr id="28" name="Picture 27" descr="A picture containing text&#10;&#10;Description automatically generated">
              <a:extLst>
                <a:ext uri="{FF2B5EF4-FFF2-40B4-BE49-F238E27FC236}">
                  <a16:creationId xmlns:a16="http://schemas.microsoft.com/office/drawing/2014/main" id="{874E12CF-57EF-9505-211B-7E3F84FD3203}"/>
                </a:ext>
              </a:extLst>
            </p:cNvPr>
            <p:cNvPicPr>
              <a:picLocks noChangeAspect="1"/>
            </p:cNvPicPr>
            <p:nvPr/>
          </p:nvPicPr>
          <p:blipFill>
            <a:blip r:embed="rId12"/>
            <a:stretch>
              <a:fillRect/>
            </a:stretch>
          </p:blipFill>
          <p:spPr>
            <a:xfrm>
              <a:off x="4768799" y="956347"/>
              <a:ext cx="3288026" cy="812630"/>
            </a:xfrm>
            <a:prstGeom prst="rect">
              <a:avLst/>
            </a:prstGeom>
          </p:spPr>
        </p:pic>
        <p:pic>
          <p:nvPicPr>
            <p:cNvPr id="38" name="Graphic 37" descr="Server with solid fill">
              <a:extLst>
                <a:ext uri="{FF2B5EF4-FFF2-40B4-BE49-F238E27FC236}">
                  <a16:creationId xmlns:a16="http://schemas.microsoft.com/office/drawing/2014/main" id="{008BD3E7-4457-60B3-AE42-DB8F5D23583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8022" y="932091"/>
              <a:ext cx="914400" cy="914400"/>
            </a:xfrm>
            <a:prstGeom prst="rect">
              <a:avLst/>
            </a:prstGeom>
          </p:spPr>
        </p:pic>
        <p:sp>
          <p:nvSpPr>
            <p:cNvPr id="53" name="Down Arrow 52">
              <a:extLst>
                <a:ext uri="{FF2B5EF4-FFF2-40B4-BE49-F238E27FC236}">
                  <a16:creationId xmlns:a16="http://schemas.microsoft.com/office/drawing/2014/main" id="{050AE845-0F2F-07CC-19B5-8CFFF1FFB293}"/>
                </a:ext>
              </a:extLst>
            </p:cNvPr>
            <p:cNvSpPr/>
            <p:nvPr/>
          </p:nvSpPr>
          <p:spPr>
            <a:xfrm>
              <a:off x="6068255" y="1888718"/>
              <a:ext cx="371008" cy="410252"/>
            </a:xfrm>
            <a:prstGeom prst="downArrow">
              <a:avLst/>
            </a:prstGeom>
            <a:solidFill>
              <a:srgbClr val="23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81" name="Group 80">
            <a:extLst>
              <a:ext uri="{FF2B5EF4-FFF2-40B4-BE49-F238E27FC236}">
                <a16:creationId xmlns:a16="http://schemas.microsoft.com/office/drawing/2014/main" id="{DE507564-D728-3A51-26EE-56532BFF38F1}"/>
              </a:ext>
            </a:extLst>
          </p:cNvPr>
          <p:cNvGrpSpPr/>
          <p:nvPr/>
        </p:nvGrpSpPr>
        <p:grpSpPr>
          <a:xfrm>
            <a:off x="1581090" y="4374759"/>
            <a:ext cx="8714917" cy="1376684"/>
            <a:chOff x="1581090" y="4374759"/>
            <a:chExt cx="8714917" cy="1376684"/>
          </a:xfrm>
        </p:grpSpPr>
        <p:sp>
          <p:nvSpPr>
            <p:cNvPr id="66" name="TextBox 65">
              <a:extLst>
                <a:ext uri="{FF2B5EF4-FFF2-40B4-BE49-F238E27FC236}">
                  <a16:creationId xmlns:a16="http://schemas.microsoft.com/office/drawing/2014/main" id="{FACD664E-B451-DA42-6143-A5BB313EB4A8}"/>
                </a:ext>
              </a:extLst>
            </p:cNvPr>
            <p:cNvSpPr txBox="1"/>
            <p:nvPr/>
          </p:nvSpPr>
          <p:spPr>
            <a:xfrm>
              <a:off x="4482228" y="5076781"/>
              <a:ext cx="2890920"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Cancer incidence / mortality</a:t>
              </a:r>
              <a:endParaRPr lang="en-KR"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4FF1C7F5-999F-6262-984E-7C076F672E16}"/>
                </a:ext>
              </a:extLst>
            </p:cNvPr>
            <p:cNvGrpSpPr/>
            <p:nvPr/>
          </p:nvGrpSpPr>
          <p:grpSpPr>
            <a:xfrm>
              <a:off x="1581090" y="4374759"/>
              <a:ext cx="8714917" cy="1376684"/>
              <a:chOff x="1581090" y="4374759"/>
              <a:chExt cx="8714917" cy="1376684"/>
            </a:xfrm>
          </p:grpSpPr>
          <p:grpSp>
            <p:nvGrpSpPr>
              <p:cNvPr id="65" name="Group 64">
                <a:extLst>
                  <a:ext uri="{FF2B5EF4-FFF2-40B4-BE49-F238E27FC236}">
                    <a16:creationId xmlns:a16="http://schemas.microsoft.com/office/drawing/2014/main" id="{536F0134-5EAE-B706-939A-E288E1827447}"/>
                  </a:ext>
                </a:extLst>
              </p:cNvPr>
              <p:cNvGrpSpPr/>
              <p:nvPr/>
            </p:nvGrpSpPr>
            <p:grpSpPr>
              <a:xfrm>
                <a:off x="1581090" y="4374759"/>
                <a:ext cx="8714917" cy="1059448"/>
                <a:chOff x="1528081" y="4727511"/>
                <a:chExt cx="8714917" cy="1059448"/>
              </a:xfrm>
            </p:grpSpPr>
            <p:cxnSp>
              <p:nvCxnSpPr>
                <p:cNvPr id="43" name="Straight Connector 42">
                  <a:extLst>
                    <a:ext uri="{FF2B5EF4-FFF2-40B4-BE49-F238E27FC236}">
                      <a16:creationId xmlns:a16="http://schemas.microsoft.com/office/drawing/2014/main" id="{6F328A24-B61F-663A-4B97-118D722C6588}"/>
                    </a:ext>
                  </a:extLst>
                </p:cNvPr>
                <p:cNvCxnSpPr>
                  <a:cxnSpLocks/>
                </p:cNvCxnSpPr>
                <p:nvPr/>
              </p:nvCxnSpPr>
              <p:spPr>
                <a:xfrm>
                  <a:off x="1528081" y="5348532"/>
                  <a:ext cx="871491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01BF20-302F-CAB4-31F3-365E0055CE2C}"/>
                    </a:ext>
                  </a:extLst>
                </p:cNvPr>
                <p:cNvCxnSpPr>
                  <a:cxnSpLocks/>
                </p:cNvCxnSpPr>
                <p:nvPr/>
              </p:nvCxnSpPr>
              <p:spPr>
                <a:xfrm>
                  <a:off x="4374086" y="4827478"/>
                  <a:ext cx="0" cy="95425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A4FB34C-0689-CD4B-8088-79E48DAA2255}"/>
                    </a:ext>
                  </a:extLst>
                </p:cNvPr>
                <p:cNvSpPr txBox="1"/>
                <p:nvPr/>
              </p:nvSpPr>
              <p:spPr>
                <a:xfrm>
                  <a:off x="5327608" y="4776423"/>
                  <a:ext cx="1536781" cy="369332"/>
                </a:xfrm>
                <a:prstGeom prst="rect">
                  <a:avLst/>
                </a:prstGeom>
                <a:noFill/>
              </p:spPr>
              <p:txBody>
                <a:bodyPr wrap="square" rtlCol="0">
                  <a:spAutoFit/>
                </a:bodyPr>
                <a:lstStyle/>
                <a:p>
                  <a:pPr algn="ctr"/>
                  <a:r>
                    <a:rPr lang="en-KR" b="1" dirty="0">
                      <a:latin typeface="Times New Roman" panose="02020603050405020304" pitchFamily="18" charset="0"/>
                      <a:cs typeface="Times New Roman" panose="02020603050405020304" pitchFamily="18" charset="0"/>
                    </a:rPr>
                    <a:t>2000-2019</a:t>
                  </a:r>
                </a:p>
              </p:txBody>
            </p:sp>
            <p:pic>
              <p:nvPicPr>
                <p:cNvPr id="52" name="Graphic 51" descr="Monthly calendar with solid fill">
                  <a:extLst>
                    <a:ext uri="{FF2B5EF4-FFF2-40B4-BE49-F238E27FC236}">
                      <a16:creationId xmlns:a16="http://schemas.microsoft.com/office/drawing/2014/main" id="{8C85E76E-BB9A-70E5-690F-AE0794F1BF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44970" y="4727511"/>
                  <a:ext cx="513227" cy="513227"/>
                </a:xfrm>
                <a:prstGeom prst="rect">
                  <a:avLst/>
                </a:prstGeom>
              </p:spPr>
            </p:pic>
            <p:sp>
              <p:nvSpPr>
                <p:cNvPr id="56" name="TextBox 55">
                  <a:extLst>
                    <a:ext uri="{FF2B5EF4-FFF2-40B4-BE49-F238E27FC236}">
                      <a16:creationId xmlns:a16="http://schemas.microsoft.com/office/drawing/2014/main" id="{FB92B5BA-667A-A337-BA91-C5C27138742A}"/>
                    </a:ext>
                  </a:extLst>
                </p:cNvPr>
                <p:cNvSpPr txBox="1"/>
                <p:nvPr/>
              </p:nvSpPr>
              <p:spPr>
                <a:xfrm>
                  <a:off x="2464872" y="4831943"/>
                  <a:ext cx="768159"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~1999</a:t>
                  </a:r>
                </a:p>
              </p:txBody>
            </p:sp>
            <p:sp>
              <p:nvSpPr>
                <p:cNvPr id="57" name="TextBox 56">
                  <a:extLst>
                    <a:ext uri="{FF2B5EF4-FFF2-40B4-BE49-F238E27FC236}">
                      <a16:creationId xmlns:a16="http://schemas.microsoft.com/office/drawing/2014/main" id="{AA26B5B0-A377-6A14-C864-359556FA78DD}"/>
                    </a:ext>
                  </a:extLst>
                </p:cNvPr>
                <p:cNvSpPr txBox="1"/>
                <p:nvPr/>
              </p:nvSpPr>
              <p:spPr>
                <a:xfrm>
                  <a:off x="1528081" y="5417627"/>
                  <a:ext cx="2738250"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A</a:t>
                  </a:r>
                  <a:r>
                    <a:rPr lang="en-KR" dirty="0">
                      <a:latin typeface="Times New Roman" panose="02020603050405020304" pitchFamily="18" charset="0"/>
                      <a:cs typeface="Times New Roman" panose="02020603050405020304" pitchFamily="18" charset="0"/>
                    </a:rPr>
                    <a:t>ge </a:t>
                  </a:r>
                  <a:r>
                    <a:rPr lang="en-US" dirty="0">
                      <a:latin typeface="Times New Roman" panose="02020603050405020304" pitchFamily="18" charset="0"/>
                      <a:cs typeface="Times New Roman" panose="02020603050405020304" pitchFamily="18" charset="0"/>
                    </a:rPr>
                    <a:t>Category not exist</a:t>
                  </a:r>
                  <a:r>
                    <a:rPr lang="en-K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85+</a:t>
                  </a:r>
                  <a:endParaRPr lang="en-KR"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5EE156A6-9025-19B7-4043-C1366EAAEF1D}"/>
                    </a:ext>
                  </a:extLst>
                </p:cNvPr>
                <p:cNvSpPr txBox="1"/>
                <p:nvPr/>
              </p:nvSpPr>
              <p:spPr>
                <a:xfrm>
                  <a:off x="7801709" y="5412402"/>
                  <a:ext cx="220669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Bias for COVID - 19</a:t>
                  </a:r>
                  <a:endParaRPr lang="en-KR"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1F10E28-EC60-F2F6-1CA2-258C4179D125}"/>
                    </a:ext>
                  </a:extLst>
                </p:cNvPr>
                <p:cNvSpPr txBox="1"/>
                <p:nvPr/>
              </p:nvSpPr>
              <p:spPr>
                <a:xfrm>
                  <a:off x="8492923" y="4836614"/>
                  <a:ext cx="824265"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2020 ~</a:t>
                  </a:r>
                </a:p>
              </p:txBody>
            </p:sp>
            <p:cxnSp>
              <p:nvCxnSpPr>
                <p:cNvPr id="64" name="Straight Connector 63">
                  <a:extLst>
                    <a:ext uri="{FF2B5EF4-FFF2-40B4-BE49-F238E27FC236}">
                      <a16:creationId xmlns:a16="http://schemas.microsoft.com/office/drawing/2014/main" id="{138F4CDF-B5F3-F2AD-7C7D-B3DB719DBCFD}"/>
                    </a:ext>
                  </a:extLst>
                </p:cNvPr>
                <p:cNvCxnSpPr>
                  <a:cxnSpLocks/>
                </p:cNvCxnSpPr>
                <p:nvPr/>
              </p:nvCxnSpPr>
              <p:spPr>
                <a:xfrm>
                  <a:off x="7350348" y="4827478"/>
                  <a:ext cx="0" cy="95425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9" name="Right Arrow 68">
                <a:extLst>
                  <a:ext uri="{FF2B5EF4-FFF2-40B4-BE49-F238E27FC236}">
                    <a16:creationId xmlns:a16="http://schemas.microsoft.com/office/drawing/2014/main" id="{5BCA4321-1BAD-8ABD-1444-B41AF619D895}"/>
                  </a:ext>
                </a:extLst>
              </p:cNvPr>
              <p:cNvSpPr/>
              <p:nvPr/>
            </p:nvSpPr>
            <p:spPr>
              <a:xfrm>
                <a:off x="4482228" y="5579165"/>
                <a:ext cx="5813779" cy="172278"/>
              </a:xfrm>
              <a:prstGeom prst="rightArrow">
                <a:avLst/>
              </a:prstGeom>
              <a:solidFill>
                <a:srgbClr val="23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grpSp>
      </p:grpSp>
    </p:spTree>
    <p:extLst>
      <p:ext uri="{BB962C8B-B14F-4D97-AF65-F5344CB8AC3E}">
        <p14:creationId xmlns:p14="http://schemas.microsoft.com/office/powerpoint/2010/main" val="375093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blinds(horizontal)">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blinds(horizontal)">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blinds(horizontal)">
                                      <p:cBhvr>
                                        <p:cTn id="2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AEDD2DA-1EA0-6AF6-30F3-6C26E089764D}"/>
              </a:ext>
            </a:extLst>
          </p:cNvPr>
          <p:cNvSpPr/>
          <p:nvPr/>
        </p:nvSpPr>
        <p:spPr>
          <a:xfrm>
            <a:off x="0" y="-11574"/>
            <a:ext cx="12192000" cy="6985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nvGrpSpPr>
          <p:cNvPr id="9" name="Group 8">
            <a:extLst>
              <a:ext uri="{FF2B5EF4-FFF2-40B4-BE49-F238E27FC236}">
                <a16:creationId xmlns:a16="http://schemas.microsoft.com/office/drawing/2014/main" id="{2E25D757-9A10-3FC2-1FCC-F9E11A5154C4}"/>
              </a:ext>
            </a:extLst>
          </p:cNvPr>
          <p:cNvGrpSpPr/>
          <p:nvPr/>
        </p:nvGrpSpPr>
        <p:grpSpPr>
          <a:xfrm>
            <a:off x="1099603" y="6149050"/>
            <a:ext cx="10204262" cy="360000"/>
            <a:chOff x="1099603" y="6264796"/>
            <a:chExt cx="10204262" cy="360000"/>
          </a:xfrm>
        </p:grpSpPr>
        <p:cxnSp>
          <p:nvCxnSpPr>
            <p:cNvPr id="3" name="Straight Connector 2">
              <a:extLst>
                <a:ext uri="{FF2B5EF4-FFF2-40B4-BE49-F238E27FC236}">
                  <a16:creationId xmlns:a16="http://schemas.microsoft.com/office/drawing/2014/main" id="{1F673420-8AD1-2581-C885-D25671911883}"/>
                </a:ext>
              </a:extLst>
            </p:cNvPr>
            <p:cNvCxnSpPr/>
            <p:nvPr/>
          </p:nvCxnSpPr>
          <p:spPr>
            <a:xfrm>
              <a:off x="1169044" y="6458673"/>
              <a:ext cx="10093124" cy="0"/>
            </a:xfrm>
            <a:prstGeom prst="line">
              <a:avLst/>
            </a:prstGeom>
            <a:ln w="571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528C6DD-2845-86F6-D23D-E7B3D9EE43A5}"/>
                </a:ext>
              </a:extLst>
            </p:cNvPr>
            <p:cNvSpPr/>
            <p:nvPr/>
          </p:nvSpPr>
          <p:spPr>
            <a:xfrm>
              <a:off x="1099603" y="6264796"/>
              <a:ext cx="360000" cy="360000"/>
            </a:xfrm>
            <a:prstGeom prst="ellipse">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solidFill>
                  <a:srgbClr val="DADADA"/>
                </a:solidFill>
              </a:endParaRPr>
            </a:p>
          </p:txBody>
        </p:sp>
        <p:sp>
          <p:nvSpPr>
            <p:cNvPr id="5" name="Oval 4">
              <a:extLst>
                <a:ext uri="{FF2B5EF4-FFF2-40B4-BE49-F238E27FC236}">
                  <a16:creationId xmlns:a16="http://schemas.microsoft.com/office/drawing/2014/main" id="{23086516-89A2-74AB-2271-F778C119BB67}"/>
                </a:ext>
              </a:extLst>
            </p:cNvPr>
            <p:cNvSpPr/>
            <p:nvPr/>
          </p:nvSpPr>
          <p:spPr>
            <a:xfrm>
              <a:off x="3253465" y="6264796"/>
              <a:ext cx="360000" cy="3600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6" name="Oval 5">
              <a:extLst>
                <a:ext uri="{FF2B5EF4-FFF2-40B4-BE49-F238E27FC236}">
                  <a16:creationId xmlns:a16="http://schemas.microsoft.com/office/drawing/2014/main" id="{CE419D12-570A-35C3-27F2-7F7BF4A25936}"/>
                </a:ext>
              </a:extLst>
            </p:cNvPr>
            <p:cNvSpPr/>
            <p:nvPr/>
          </p:nvSpPr>
          <p:spPr>
            <a:xfrm>
              <a:off x="5708257"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7" name="Oval 6">
              <a:extLst>
                <a:ext uri="{FF2B5EF4-FFF2-40B4-BE49-F238E27FC236}">
                  <a16:creationId xmlns:a16="http://schemas.microsoft.com/office/drawing/2014/main" id="{F3A771E2-9CFA-DCC0-F104-C16270C872A7}"/>
                </a:ext>
              </a:extLst>
            </p:cNvPr>
            <p:cNvSpPr/>
            <p:nvPr/>
          </p:nvSpPr>
          <p:spPr>
            <a:xfrm>
              <a:off x="8185239"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sp>
          <p:nvSpPr>
            <p:cNvPr id="8" name="Oval 7">
              <a:extLst>
                <a:ext uri="{FF2B5EF4-FFF2-40B4-BE49-F238E27FC236}">
                  <a16:creationId xmlns:a16="http://schemas.microsoft.com/office/drawing/2014/main" id="{1363C5E8-4630-2546-11A6-0B71EF49A021}"/>
                </a:ext>
              </a:extLst>
            </p:cNvPr>
            <p:cNvSpPr/>
            <p:nvPr/>
          </p:nvSpPr>
          <p:spPr>
            <a:xfrm>
              <a:off x="10943865" y="6264796"/>
              <a:ext cx="360000" cy="36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sp>
        <p:nvSpPr>
          <p:cNvPr id="10" name="TextBox 9">
            <a:extLst>
              <a:ext uri="{FF2B5EF4-FFF2-40B4-BE49-F238E27FC236}">
                <a16:creationId xmlns:a16="http://schemas.microsoft.com/office/drawing/2014/main" id="{55DBB5C4-A2D0-2E16-BF9A-41CF1F13D0BE}"/>
              </a:ext>
            </a:extLst>
          </p:cNvPr>
          <p:cNvSpPr txBox="1"/>
          <p:nvPr/>
        </p:nvSpPr>
        <p:spPr>
          <a:xfrm>
            <a:off x="678691" y="6522317"/>
            <a:ext cx="1229568"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Introduction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9B162A0-EEDE-10BF-C2CC-E5CDF4921040}"/>
              </a:ext>
            </a:extLst>
          </p:cNvPr>
          <p:cNvSpPr txBox="1"/>
          <p:nvPr/>
        </p:nvSpPr>
        <p:spPr>
          <a:xfrm>
            <a:off x="2996732" y="6536794"/>
            <a:ext cx="901209" cy="323165"/>
          </a:xfrm>
          <a:prstGeom prst="rect">
            <a:avLst/>
          </a:prstGeom>
          <a:noFill/>
        </p:spPr>
        <p:txBody>
          <a:bodyPr wrap="none" rtlCol="0">
            <a:spAutoFit/>
          </a:bodyPr>
          <a:lstStyle/>
          <a:p>
            <a:pPr algn="ctr"/>
            <a:r>
              <a:rPr lang="en-US" sz="1500" b="1" dirty="0">
                <a:solidFill>
                  <a:srgbClr val="0E318F"/>
                </a:solidFill>
                <a:latin typeface="Times New Roman" panose="02020603050405020304" pitchFamily="18" charset="0"/>
                <a:cs typeface="Times New Roman" panose="02020603050405020304" pitchFamily="18" charset="0"/>
              </a:rPr>
              <a:t>Methods</a:t>
            </a:r>
            <a:endParaRPr lang="en-KR" sz="1500" b="1" dirty="0">
              <a:solidFill>
                <a:srgbClr val="0E318F"/>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7E1D89B-FAF9-DFC9-92DA-C4EF260CBB33}"/>
              </a:ext>
            </a:extLst>
          </p:cNvPr>
          <p:cNvSpPr txBox="1"/>
          <p:nvPr/>
        </p:nvSpPr>
        <p:spPr>
          <a:xfrm>
            <a:off x="5021406" y="6507840"/>
            <a:ext cx="1736373"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Analysis &amp; Results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47DC3FFC-AA7A-AB81-920C-396F74F77B1E}"/>
              </a:ext>
            </a:extLst>
          </p:cNvPr>
          <p:cNvSpPr txBox="1"/>
          <p:nvPr/>
        </p:nvSpPr>
        <p:spPr>
          <a:xfrm>
            <a:off x="7853165" y="6492833"/>
            <a:ext cx="105189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Discussion</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0EF419A2-576D-BACF-AF4A-8F869A5BD3DC}"/>
              </a:ext>
            </a:extLst>
          </p:cNvPr>
          <p:cNvSpPr txBox="1"/>
          <p:nvPr/>
        </p:nvSpPr>
        <p:spPr>
          <a:xfrm>
            <a:off x="10547674" y="6492833"/>
            <a:ext cx="1180131" cy="323165"/>
          </a:xfrm>
          <a:prstGeom prst="rect">
            <a:avLst/>
          </a:prstGeom>
          <a:noFill/>
        </p:spPr>
        <p:txBody>
          <a:bodyPr wrap="none" rtlCol="0">
            <a:spAutoFit/>
          </a:bodyPr>
          <a:lstStyle/>
          <a:p>
            <a:pPr algn="ctr"/>
            <a:r>
              <a:rPr lang="en-US" sz="1500" b="1" dirty="0">
                <a:solidFill>
                  <a:srgbClr val="DADADA"/>
                </a:solidFill>
                <a:latin typeface="Times New Roman" panose="02020603050405020304" pitchFamily="18" charset="0"/>
                <a:cs typeface="Times New Roman" panose="02020603050405020304" pitchFamily="18" charset="0"/>
              </a:rPr>
              <a:t>Conclusions</a:t>
            </a:r>
            <a:endParaRPr lang="en-KR" sz="1500" b="1" dirty="0">
              <a:solidFill>
                <a:srgbClr val="DADADA"/>
              </a:solidFill>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FDF0D52D-AAC3-CB83-C3A5-8D287E258E13}"/>
              </a:ext>
            </a:extLst>
          </p:cNvPr>
          <p:cNvSpPr txBox="1"/>
          <p:nvPr/>
        </p:nvSpPr>
        <p:spPr>
          <a:xfrm>
            <a:off x="2104132" y="78050"/>
            <a:ext cx="7928247" cy="477054"/>
          </a:xfrm>
          <a:prstGeom prst="rect">
            <a:avLst/>
          </a:prstGeom>
          <a:noFill/>
        </p:spPr>
        <p:txBody>
          <a:bodyPr wrap="square">
            <a:spAutoFit/>
          </a:bodyPr>
          <a:lstStyle/>
          <a:p>
            <a:pPr algn="ctr"/>
            <a:r>
              <a:rPr lang="en-US" altLang="ko-KR" sz="2500" b="1" dirty="0">
                <a:solidFill>
                  <a:schemeClr val="bg1"/>
                </a:solidFill>
                <a:latin typeface="Times New Roman" panose="02020603050405020304" pitchFamily="18" charset="0"/>
                <a:cs typeface="Times New Roman" panose="02020603050405020304" pitchFamily="18" charset="0"/>
              </a:rPr>
              <a:t>Introduction using data</a:t>
            </a:r>
            <a:endParaRPr lang="en-KR" sz="2500" b="1" dirty="0">
              <a:solidFill>
                <a:schemeClr val="bg1"/>
              </a:solidFill>
            </a:endParaRPr>
          </a:p>
        </p:txBody>
      </p:sp>
      <p:pic>
        <p:nvPicPr>
          <p:cNvPr id="16" name="Picture 15" descr="Logo&#10;&#10;Description automatically generated">
            <a:extLst>
              <a:ext uri="{FF2B5EF4-FFF2-40B4-BE49-F238E27FC236}">
                <a16:creationId xmlns:a16="http://schemas.microsoft.com/office/drawing/2014/main" id="{AAFDDA7A-91BE-44A2-B32A-A14D715A02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8294" y="36538"/>
            <a:ext cx="648000" cy="648000"/>
          </a:xfrm>
          <a:prstGeom prst="rect">
            <a:avLst/>
          </a:prstGeom>
        </p:spPr>
      </p:pic>
      <p:grpSp>
        <p:nvGrpSpPr>
          <p:cNvPr id="78" name="Group 77">
            <a:extLst>
              <a:ext uri="{FF2B5EF4-FFF2-40B4-BE49-F238E27FC236}">
                <a16:creationId xmlns:a16="http://schemas.microsoft.com/office/drawing/2014/main" id="{9D03F400-CC3D-979B-E7FD-B95997FE18C9}"/>
              </a:ext>
            </a:extLst>
          </p:cNvPr>
          <p:cNvGrpSpPr/>
          <p:nvPr/>
        </p:nvGrpSpPr>
        <p:grpSpPr>
          <a:xfrm>
            <a:off x="185203" y="2348790"/>
            <a:ext cx="11024841" cy="914400"/>
            <a:chOff x="185203" y="2348790"/>
            <a:chExt cx="11024841" cy="914400"/>
          </a:xfrm>
        </p:grpSpPr>
        <p:pic>
          <p:nvPicPr>
            <p:cNvPr id="20" name="Picture 19" descr="Graphical user interface, text, application&#10;&#10;Description automatically generated">
              <a:extLst>
                <a:ext uri="{FF2B5EF4-FFF2-40B4-BE49-F238E27FC236}">
                  <a16:creationId xmlns:a16="http://schemas.microsoft.com/office/drawing/2014/main" id="{2DD69975-CBBB-DCC1-E01F-2AC155C34DE3}"/>
                </a:ext>
              </a:extLst>
            </p:cNvPr>
            <p:cNvPicPr>
              <a:picLocks noChangeAspect="1"/>
            </p:cNvPicPr>
            <p:nvPr/>
          </p:nvPicPr>
          <p:blipFill rotWithShape="1">
            <a:blip r:embed="rId4"/>
            <a:srcRect l="4531" t="16131" r="35907" b="17216"/>
            <a:stretch/>
          </p:blipFill>
          <p:spPr>
            <a:xfrm>
              <a:off x="1084475" y="2387140"/>
              <a:ext cx="2201216" cy="812630"/>
            </a:xfrm>
            <a:prstGeom prst="rect">
              <a:avLst/>
            </a:prstGeom>
            <a:ln w="28575">
              <a:solidFill>
                <a:schemeClr val="tx1">
                  <a:lumMod val="95000"/>
                  <a:lumOff val="5000"/>
                </a:schemeClr>
              </a:solidFill>
            </a:ln>
          </p:spPr>
        </p:pic>
        <p:pic>
          <p:nvPicPr>
            <p:cNvPr id="24" name="Picture 23">
              <a:extLst>
                <a:ext uri="{FF2B5EF4-FFF2-40B4-BE49-F238E27FC236}">
                  <a16:creationId xmlns:a16="http://schemas.microsoft.com/office/drawing/2014/main" id="{F2420F4B-0447-A421-9DE9-460FBBDE2818}"/>
                </a:ext>
              </a:extLst>
            </p:cNvPr>
            <p:cNvPicPr>
              <a:picLocks noChangeAspect="1"/>
            </p:cNvPicPr>
            <p:nvPr/>
          </p:nvPicPr>
          <p:blipFill>
            <a:blip r:embed="rId5"/>
            <a:stretch>
              <a:fillRect/>
            </a:stretch>
          </p:blipFill>
          <p:spPr>
            <a:xfrm>
              <a:off x="3437644" y="2855424"/>
              <a:ext cx="7772400" cy="364168"/>
            </a:xfrm>
            <a:prstGeom prst="rect">
              <a:avLst/>
            </a:prstGeom>
          </p:spPr>
        </p:pic>
        <p:pic>
          <p:nvPicPr>
            <p:cNvPr id="26" name="Picture 25">
              <a:extLst>
                <a:ext uri="{FF2B5EF4-FFF2-40B4-BE49-F238E27FC236}">
                  <a16:creationId xmlns:a16="http://schemas.microsoft.com/office/drawing/2014/main" id="{FF0A37D1-378B-D860-749A-8E9348771DFB}"/>
                </a:ext>
              </a:extLst>
            </p:cNvPr>
            <p:cNvPicPr>
              <a:picLocks noChangeAspect="1"/>
            </p:cNvPicPr>
            <p:nvPr/>
          </p:nvPicPr>
          <p:blipFill>
            <a:blip r:embed="rId6"/>
            <a:stretch>
              <a:fillRect/>
            </a:stretch>
          </p:blipFill>
          <p:spPr>
            <a:xfrm>
              <a:off x="3437644" y="2365704"/>
              <a:ext cx="4922469" cy="339815"/>
            </a:xfrm>
            <a:prstGeom prst="rect">
              <a:avLst/>
            </a:prstGeom>
          </p:spPr>
        </p:pic>
        <p:pic>
          <p:nvPicPr>
            <p:cNvPr id="40" name="Graphic 39" descr="Database with solid fill">
              <a:extLst>
                <a:ext uri="{FF2B5EF4-FFF2-40B4-BE49-F238E27FC236}">
                  <a16:creationId xmlns:a16="http://schemas.microsoft.com/office/drawing/2014/main" id="{DB8CACD5-AAE3-87D6-87CE-5D9CE8C704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03" y="2348790"/>
              <a:ext cx="914400" cy="914400"/>
            </a:xfrm>
            <a:prstGeom prst="rect">
              <a:avLst/>
            </a:prstGeom>
          </p:spPr>
        </p:pic>
      </p:grpSp>
      <p:grpSp>
        <p:nvGrpSpPr>
          <p:cNvPr id="79" name="Group 78">
            <a:extLst>
              <a:ext uri="{FF2B5EF4-FFF2-40B4-BE49-F238E27FC236}">
                <a16:creationId xmlns:a16="http://schemas.microsoft.com/office/drawing/2014/main" id="{7C24505D-2376-2C89-95CB-E3B6F161758C}"/>
              </a:ext>
            </a:extLst>
          </p:cNvPr>
          <p:cNvGrpSpPr/>
          <p:nvPr/>
        </p:nvGrpSpPr>
        <p:grpSpPr>
          <a:xfrm>
            <a:off x="185203" y="3408953"/>
            <a:ext cx="11051345" cy="914400"/>
            <a:chOff x="185203" y="3408953"/>
            <a:chExt cx="11051345" cy="914400"/>
          </a:xfrm>
        </p:grpSpPr>
        <p:pic>
          <p:nvPicPr>
            <p:cNvPr id="22" name="Picture 21" descr="Graphical user interface, application&#10;&#10;Description automatically generated">
              <a:extLst>
                <a:ext uri="{FF2B5EF4-FFF2-40B4-BE49-F238E27FC236}">
                  <a16:creationId xmlns:a16="http://schemas.microsoft.com/office/drawing/2014/main" id="{253F9AD7-95E5-3E41-B9F6-2C285164A928}"/>
                </a:ext>
              </a:extLst>
            </p:cNvPr>
            <p:cNvPicPr>
              <a:picLocks noChangeAspect="1"/>
            </p:cNvPicPr>
            <p:nvPr/>
          </p:nvPicPr>
          <p:blipFill rotWithShape="1">
            <a:blip r:embed="rId9"/>
            <a:srcRect l="4531" t="14313" r="35907" b="15372"/>
            <a:stretch/>
          </p:blipFill>
          <p:spPr>
            <a:xfrm>
              <a:off x="1084475" y="3505284"/>
              <a:ext cx="2201216" cy="812630"/>
            </a:xfrm>
            <a:prstGeom prst="rect">
              <a:avLst/>
            </a:prstGeom>
            <a:ln w="28575">
              <a:solidFill>
                <a:schemeClr val="tx1">
                  <a:lumMod val="95000"/>
                  <a:lumOff val="5000"/>
                </a:schemeClr>
              </a:solidFill>
            </a:ln>
          </p:spPr>
        </p:pic>
        <p:pic>
          <p:nvPicPr>
            <p:cNvPr id="30" name="Picture 29">
              <a:extLst>
                <a:ext uri="{FF2B5EF4-FFF2-40B4-BE49-F238E27FC236}">
                  <a16:creationId xmlns:a16="http://schemas.microsoft.com/office/drawing/2014/main" id="{CC19031F-DB71-38A4-5E31-939F5FF1D0EE}"/>
                </a:ext>
              </a:extLst>
            </p:cNvPr>
            <p:cNvPicPr>
              <a:picLocks noChangeAspect="1"/>
            </p:cNvPicPr>
            <p:nvPr/>
          </p:nvPicPr>
          <p:blipFill>
            <a:blip r:embed="rId10"/>
            <a:stretch>
              <a:fillRect/>
            </a:stretch>
          </p:blipFill>
          <p:spPr>
            <a:xfrm>
              <a:off x="3437644" y="3565442"/>
              <a:ext cx="7772400" cy="285677"/>
            </a:xfrm>
            <a:prstGeom prst="rect">
              <a:avLst/>
            </a:prstGeom>
          </p:spPr>
        </p:pic>
        <p:pic>
          <p:nvPicPr>
            <p:cNvPr id="32" name="Picture 31">
              <a:extLst>
                <a:ext uri="{FF2B5EF4-FFF2-40B4-BE49-F238E27FC236}">
                  <a16:creationId xmlns:a16="http://schemas.microsoft.com/office/drawing/2014/main" id="{1B9AF8B6-3D2A-DA12-2733-B08D108BF27B}"/>
                </a:ext>
              </a:extLst>
            </p:cNvPr>
            <p:cNvPicPr>
              <a:picLocks noChangeAspect="1"/>
            </p:cNvPicPr>
            <p:nvPr/>
          </p:nvPicPr>
          <p:blipFill>
            <a:blip r:embed="rId11"/>
            <a:stretch>
              <a:fillRect/>
            </a:stretch>
          </p:blipFill>
          <p:spPr>
            <a:xfrm>
              <a:off x="3464148" y="3901770"/>
              <a:ext cx="7772400" cy="264852"/>
            </a:xfrm>
            <a:prstGeom prst="rect">
              <a:avLst/>
            </a:prstGeom>
          </p:spPr>
        </p:pic>
        <p:pic>
          <p:nvPicPr>
            <p:cNvPr id="41" name="Graphic 40" descr="Database with solid fill">
              <a:extLst>
                <a:ext uri="{FF2B5EF4-FFF2-40B4-BE49-F238E27FC236}">
                  <a16:creationId xmlns:a16="http://schemas.microsoft.com/office/drawing/2014/main" id="{A5006014-1D53-689B-54D9-006D7EC0AF9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03" y="3408953"/>
              <a:ext cx="914400" cy="914400"/>
            </a:xfrm>
            <a:prstGeom prst="rect">
              <a:avLst/>
            </a:prstGeom>
          </p:spPr>
        </p:pic>
      </p:grpSp>
      <p:grpSp>
        <p:nvGrpSpPr>
          <p:cNvPr id="77" name="Group 76">
            <a:extLst>
              <a:ext uri="{FF2B5EF4-FFF2-40B4-BE49-F238E27FC236}">
                <a16:creationId xmlns:a16="http://schemas.microsoft.com/office/drawing/2014/main" id="{6F8241F4-E937-59D6-191E-07C12BA1A498}"/>
              </a:ext>
            </a:extLst>
          </p:cNvPr>
          <p:cNvGrpSpPr/>
          <p:nvPr/>
        </p:nvGrpSpPr>
        <p:grpSpPr>
          <a:xfrm>
            <a:off x="3778022" y="932091"/>
            <a:ext cx="4278803" cy="1366879"/>
            <a:chOff x="3778022" y="932091"/>
            <a:chExt cx="4278803" cy="1366879"/>
          </a:xfrm>
        </p:grpSpPr>
        <p:pic>
          <p:nvPicPr>
            <p:cNvPr id="28" name="Picture 27" descr="A picture containing text&#10;&#10;Description automatically generated">
              <a:extLst>
                <a:ext uri="{FF2B5EF4-FFF2-40B4-BE49-F238E27FC236}">
                  <a16:creationId xmlns:a16="http://schemas.microsoft.com/office/drawing/2014/main" id="{874E12CF-57EF-9505-211B-7E3F84FD3203}"/>
                </a:ext>
              </a:extLst>
            </p:cNvPr>
            <p:cNvPicPr>
              <a:picLocks noChangeAspect="1"/>
            </p:cNvPicPr>
            <p:nvPr/>
          </p:nvPicPr>
          <p:blipFill>
            <a:blip r:embed="rId12"/>
            <a:stretch>
              <a:fillRect/>
            </a:stretch>
          </p:blipFill>
          <p:spPr>
            <a:xfrm>
              <a:off x="4768799" y="956347"/>
              <a:ext cx="3288026" cy="812630"/>
            </a:xfrm>
            <a:prstGeom prst="rect">
              <a:avLst/>
            </a:prstGeom>
          </p:spPr>
        </p:pic>
        <p:pic>
          <p:nvPicPr>
            <p:cNvPr id="38" name="Graphic 37" descr="Server with solid fill">
              <a:extLst>
                <a:ext uri="{FF2B5EF4-FFF2-40B4-BE49-F238E27FC236}">
                  <a16:creationId xmlns:a16="http://schemas.microsoft.com/office/drawing/2014/main" id="{008BD3E7-4457-60B3-AE42-DB8F5D23583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778022" y="932091"/>
              <a:ext cx="914400" cy="914400"/>
            </a:xfrm>
            <a:prstGeom prst="rect">
              <a:avLst/>
            </a:prstGeom>
          </p:spPr>
        </p:pic>
        <p:sp>
          <p:nvSpPr>
            <p:cNvPr id="53" name="Down Arrow 52">
              <a:extLst>
                <a:ext uri="{FF2B5EF4-FFF2-40B4-BE49-F238E27FC236}">
                  <a16:creationId xmlns:a16="http://schemas.microsoft.com/office/drawing/2014/main" id="{050AE845-0F2F-07CC-19B5-8CFFF1FFB293}"/>
                </a:ext>
              </a:extLst>
            </p:cNvPr>
            <p:cNvSpPr/>
            <p:nvPr/>
          </p:nvSpPr>
          <p:spPr>
            <a:xfrm>
              <a:off x="6068255" y="1888718"/>
              <a:ext cx="371008" cy="410252"/>
            </a:xfrm>
            <a:prstGeom prst="downArrow">
              <a:avLst/>
            </a:prstGeom>
            <a:solidFill>
              <a:srgbClr val="23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a:p>
          </p:txBody>
        </p:sp>
      </p:grpSp>
      <p:grpSp>
        <p:nvGrpSpPr>
          <p:cNvPr id="81" name="Group 80">
            <a:extLst>
              <a:ext uri="{FF2B5EF4-FFF2-40B4-BE49-F238E27FC236}">
                <a16:creationId xmlns:a16="http://schemas.microsoft.com/office/drawing/2014/main" id="{DE507564-D728-3A51-26EE-56532BFF38F1}"/>
              </a:ext>
            </a:extLst>
          </p:cNvPr>
          <p:cNvGrpSpPr/>
          <p:nvPr/>
        </p:nvGrpSpPr>
        <p:grpSpPr>
          <a:xfrm>
            <a:off x="1581090" y="4374759"/>
            <a:ext cx="8714917" cy="1376684"/>
            <a:chOff x="1581090" y="4374759"/>
            <a:chExt cx="8714917" cy="1376684"/>
          </a:xfrm>
        </p:grpSpPr>
        <p:sp>
          <p:nvSpPr>
            <p:cNvPr id="66" name="TextBox 65">
              <a:extLst>
                <a:ext uri="{FF2B5EF4-FFF2-40B4-BE49-F238E27FC236}">
                  <a16:creationId xmlns:a16="http://schemas.microsoft.com/office/drawing/2014/main" id="{FACD664E-B451-DA42-6143-A5BB313EB4A8}"/>
                </a:ext>
              </a:extLst>
            </p:cNvPr>
            <p:cNvSpPr txBox="1"/>
            <p:nvPr/>
          </p:nvSpPr>
          <p:spPr>
            <a:xfrm>
              <a:off x="4482228" y="5076781"/>
              <a:ext cx="2890920"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Cancer incidence / mortality</a:t>
              </a:r>
              <a:endParaRPr lang="en-KR" dirty="0">
                <a:latin typeface="Times New Roman" panose="02020603050405020304" pitchFamily="18" charset="0"/>
                <a:cs typeface="Times New Roman" panose="02020603050405020304" pitchFamily="18" charset="0"/>
              </a:endParaRPr>
            </a:p>
          </p:txBody>
        </p:sp>
        <p:grpSp>
          <p:nvGrpSpPr>
            <p:cNvPr id="80" name="Group 79">
              <a:extLst>
                <a:ext uri="{FF2B5EF4-FFF2-40B4-BE49-F238E27FC236}">
                  <a16:creationId xmlns:a16="http://schemas.microsoft.com/office/drawing/2014/main" id="{4FF1C7F5-999F-6262-984E-7C076F672E16}"/>
                </a:ext>
              </a:extLst>
            </p:cNvPr>
            <p:cNvGrpSpPr/>
            <p:nvPr/>
          </p:nvGrpSpPr>
          <p:grpSpPr>
            <a:xfrm>
              <a:off x="1581090" y="4374759"/>
              <a:ext cx="8714917" cy="1376684"/>
              <a:chOff x="1581090" y="4374759"/>
              <a:chExt cx="8714917" cy="1376684"/>
            </a:xfrm>
          </p:grpSpPr>
          <p:grpSp>
            <p:nvGrpSpPr>
              <p:cNvPr id="65" name="Group 64">
                <a:extLst>
                  <a:ext uri="{FF2B5EF4-FFF2-40B4-BE49-F238E27FC236}">
                    <a16:creationId xmlns:a16="http://schemas.microsoft.com/office/drawing/2014/main" id="{536F0134-5EAE-B706-939A-E288E1827447}"/>
                  </a:ext>
                </a:extLst>
              </p:cNvPr>
              <p:cNvGrpSpPr/>
              <p:nvPr/>
            </p:nvGrpSpPr>
            <p:grpSpPr>
              <a:xfrm>
                <a:off x="1581090" y="4374759"/>
                <a:ext cx="8714917" cy="1059448"/>
                <a:chOff x="1528081" y="4727511"/>
                <a:chExt cx="8714917" cy="1059448"/>
              </a:xfrm>
            </p:grpSpPr>
            <p:cxnSp>
              <p:nvCxnSpPr>
                <p:cNvPr id="43" name="Straight Connector 42">
                  <a:extLst>
                    <a:ext uri="{FF2B5EF4-FFF2-40B4-BE49-F238E27FC236}">
                      <a16:creationId xmlns:a16="http://schemas.microsoft.com/office/drawing/2014/main" id="{6F328A24-B61F-663A-4B97-118D722C6588}"/>
                    </a:ext>
                  </a:extLst>
                </p:cNvPr>
                <p:cNvCxnSpPr>
                  <a:cxnSpLocks/>
                </p:cNvCxnSpPr>
                <p:nvPr/>
              </p:nvCxnSpPr>
              <p:spPr>
                <a:xfrm>
                  <a:off x="1528081" y="5348532"/>
                  <a:ext cx="8714917"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C01BF20-302F-CAB4-31F3-365E0055CE2C}"/>
                    </a:ext>
                  </a:extLst>
                </p:cNvPr>
                <p:cNvCxnSpPr>
                  <a:cxnSpLocks/>
                </p:cNvCxnSpPr>
                <p:nvPr/>
              </p:nvCxnSpPr>
              <p:spPr>
                <a:xfrm>
                  <a:off x="4374086" y="4827478"/>
                  <a:ext cx="0" cy="95425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A4FB34C-0689-CD4B-8088-79E48DAA2255}"/>
                    </a:ext>
                  </a:extLst>
                </p:cNvPr>
                <p:cNvSpPr txBox="1"/>
                <p:nvPr/>
              </p:nvSpPr>
              <p:spPr>
                <a:xfrm>
                  <a:off x="5327608" y="4776423"/>
                  <a:ext cx="1536781" cy="369332"/>
                </a:xfrm>
                <a:prstGeom prst="rect">
                  <a:avLst/>
                </a:prstGeom>
                <a:noFill/>
              </p:spPr>
              <p:txBody>
                <a:bodyPr wrap="square" rtlCol="0">
                  <a:spAutoFit/>
                </a:bodyPr>
                <a:lstStyle/>
                <a:p>
                  <a:pPr algn="ctr"/>
                  <a:r>
                    <a:rPr lang="en-KR" b="1" dirty="0">
                      <a:latin typeface="Times New Roman" panose="02020603050405020304" pitchFamily="18" charset="0"/>
                      <a:cs typeface="Times New Roman" panose="02020603050405020304" pitchFamily="18" charset="0"/>
                    </a:rPr>
                    <a:t>2000-2019</a:t>
                  </a:r>
                </a:p>
              </p:txBody>
            </p:sp>
            <p:pic>
              <p:nvPicPr>
                <p:cNvPr id="52" name="Graphic 51" descr="Monthly calendar with solid fill">
                  <a:extLst>
                    <a:ext uri="{FF2B5EF4-FFF2-40B4-BE49-F238E27FC236}">
                      <a16:creationId xmlns:a16="http://schemas.microsoft.com/office/drawing/2014/main" id="{8C85E76E-BB9A-70E5-690F-AE0794F1BFE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44970" y="4727511"/>
                  <a:ext cx="513227" cy="513227"/>
                </a:xfrm>
                <a:prstGeom prst="rect">
                  <a:avLst/>
                </a:prstGeom>
              </p:spPr>
            </p:pic>
            <p:sp>
              <p:nvSpPr>
                <p:cNvPr id="56" name="TextBox 55">
                  <a:extLst>
                    <a:ext uri="{FF2B5EF4-FFF2-40B4-BE49-F238E27FC236}">
                      <a16:creationId xmlns:a16="http://schemas.microsoft.com/office/drawing/2014/main" id="{FB92B5BA-667A-A337-BA91-C5C27138742A}"/>
                    </a:ext>
                  </a:extLst>
                </p:cNvPr>
                <p:cNvSpPr txBox="1"/>
                <p:nvPr/>
              </p:nvSpPr>
              <p:spPr>
                <a:xfrm>
                  <a:off x="2464872" y="4831943"/>
                  <a:ext cx="768159"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~1999</a:t>
                  </a:r>
                </a:p>
              </p:txBody>
            </p:sp>
            <p:sp>
              <p:nvSpPr>
                <p:cNvPr id="57" name="TextBox 56">
                  <a:extLst>
                    <a:ext uri="{FF2B5EF4-FFF2-40B4-BE49-F238E27FC236}">
                      <a16:creationId xmlns:a16="http://schemas.microsoft.com/office/drawing/2014/main" id="{AA26B5B0-A377-6A14-C864-359556FA78DD}"/>
                    </a:ext>
                  </a:extLst>
                </p:cNvPr>
                <p:cNvSpPr txBox="1"/>
                <p:nvPr/>
              </p:nvSpPr>
              <p:spPr>
                <a:xfrm>
                  <a:off x="1528081" y="5417627"/>
                  <a:ext cx="2738250" cy="369332"/>
                </a:xfrm>
                <a:prstGeom prst="rect">
                  <a:avLst/>
                </a:prstGeom>
                <a:noFill/>
              </p:spPr>
              <p:txBody>
                <a:bodyPr wrap="none" rtlCol="0">
                  <a:spAutoFit/>
                </a:bodyPr>
                <a:lstStyle/>
                <a:p>
                  <a:r>
                    <a:rPr lang="en-GB" dirty="0">
                      <a:latin typeface="Times New Roman" panose="02020603050405020304" pitchFamily="18" charset="0"/>
                      <a:cs typeface="Times New Roman" panose="02020603050405020304" pitchFamily="18" charset="0"/>
                    </a:rPr>
                    <a:t>A</a:t>
                  </a:r>
                  <a:r>
                    <a:rPr lang="en-KR" dirty="0">
                      <a:latin typeface="Times New Roman" panose="02020603050405020304" pitchFamily="18" charset="0"/>
                      <a:cs typeface="Times New Roman" panose="02020603050405020304" pitchFamily="18" charset="0"/>
                    </a:rPr>
                    <a:t>ge </a:t>
                  </a:r>
                  <a:r>
                    <a:rPr lang="en-US" dirty="0">
                      <a:latin typeface="Times New Roman" panose="02020603050405020304" pitchFamily="18" charset="0"/>
                      <a:cs typeface="Times New Roman" panose="02020603050405020304" pitchFamily="18" charset="0"/>
                    </a:rPr>
                    <a:t>Category not exist</a:t>
                  </a:r>
                  <a:r>
                    <a:rPr lang="en-KR"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85+</a:t>
                  </a:r>
                  <a:endParaRPr lang="en-KR" dirty="0">
                    <a:latin typeface="Times New Roman" panose="02020603050405020304" pitchFamily="18" charset="0"/>
                    <a:cs typeface="Times New Roman" panose="02020603050405020304" pitchFamily="18" charset="0"/>
                  </a:endParaRPr>
                </a:p>
              </p:txBody>
            </p:sp>
            <p:sp>
              <p:nvSpPr>
                <p:cNvPr id="60" name="TextBox 59">
                  <a:extLst>
                    <a:ext uri="{FF2B5EF4-FFF2-40B4-BE49-F238E27FC236}">
                      <a16:creationId xmlns:a16="http://schemas.microsoft.com/office/drawing/2014/main" id="{5EE156A6-9025-19B7-4043-C1366EAAEF1D}"/>
                    </a:ext>
                  </a:extLst>
                </p:cNvPr>
                <p:cNvSpPr txBox="1"/>
                <p:nvPr/>
              </p:nvSpPr>
              <p:spPr>
                <a:xfrm>
                  <a:off x="7801709" y="5412402"/>
                  <a:ext cx="220669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Bias for COVID - 19</a:t>
                  </a:r>
                  <a:endParaRPr lang="en-KR"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51F10E28-EC60-F2F6-1CA2-258C4179D125}"/>
                    </a:ext>
                  </a:extLst>
                </p:cNvPr>
                <p:cNvSpPr txBox="1"/>
                <p:nvPr/>
              </p:nvSpPr>
              <p:spPr>
                <a:xfrm>
                  <a:off x="8492923" y="4836614"/>
                  <a:ext cx="824265" cy="369332"/>
                </a:xfrm>
                <a:prstGeom prst="rect">
                  <a:avLst/>
                </a:prstGeom>
                <a:noFill/>
              </p:spPr>
              <p:txBody>
                <a:bodyPr wrap="none" rtlCol="0">
                  <a:spAutoFit/>
                </a:bodyPr>
                <a:lstStyle/>
                <a:p>
                  <a:r>
                    <a:rPr lang="en-KR" b="1" dirty="0">
                      <a:latin typeface="Times New Roman" panose="02020603050405020304" pitchFamily="18" charset="0"/>
                      <a:cs typeface="Times New Roman" panose="02020603050405020304" pitchFamily="18" charset="0"/>
                    </a:rPr>
                    <a:t>2020 ~</a:t>
                  </a:r>
                </a:p>
              </p:txBody>
            </p:sp>
            <p:cxnSp>
              <p:nvCxnSpPr>
                <p:cNvPr id="64" name="Straight Connector 63">
                  <a:extLst>
                    <a:ext uri="{FF2B5EF4-FFF2-40B4-BE49-F238E27FC236}">
                      <a16:creationId xmlns:a16="http://schemas.microsoft.com/office/drawing/2014/main" id="{138F4CDF-B5F3-F2AD-7C7D-B3DB719DBCFD}"/>
                    </a:ext>
                  </a:extLst>
                </p:cNvPr>
                <p:cNvCxnSpPr>
                  <a:cxnSpLocks/>
                </p:cNvCxnSpPr>
                <p:nvPr/>
              </p:nvCxnSpPr>
              <p:spPr>
                <a:xfrm>
                  <a:off x="7350348" y="4827478"/>
                  <a:ext cx="0" cy="954256"/>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9" name="Right Arrow 68">
                <a:extLst>
                  <a:ext uri="{FF2B5EF4-FFF2-40B4-BE49-F238E27FC236}">
                    <a16:creationId xmlns:a16="http://schemas.microsoft.com/office/drawing/2014/main" id="{5BCA4321-1BAD-8ABD-1444-B41AF619D895}"/>
                  </a:ext>
                </a:extLst>
              </p:cNvPr>
              <p:cNvSpPr/>
              <p:nvPr/>
            </p:nvSpPr>
            <p:spPr>
              <a:xfrm>
                <a:off x="4482228" y="5579165"/>
                <a:ext cx="5813779" cy="172278"/>
              </a:xfrm>
              <a:prstGeom prst="rightArrow">
                <a:avLst/>
              </a:prstGeom>
              <a:solidFill>
                <a:srgbClr val="239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KR" dirty="0"/>
              </a:p>
            </p:txBody>
          </p:sp>
        </p:grpSp>
      </p:grpSp>
      <p:grpSp>
        <p:nvGrpSpPr>
          <p:cNvPr id="76" name="Group 75">
            <a:extLst>
              <a:ext uri="{FF2B5EF4-FFF2-40B4-BE49-F238E27FC236}">
                <a16:creationId xmlns:a16="http://schemas.microsoft.com/office/drawing/2014/main" id="{F0A6CDE4-C20F-F570-E72E-5B0FEFE624BE}"/>
              </a:ext>
            </a:extLst>
          </p:cNvPr>
          <p:cNvGrpSpPr/>
          <p:nvPr/>
        </p:nvGrpSpPr>
        <p:grpSpPr>
          <a:xfrm>
            <a:off x="7499580" y="1710459"/>
            <a:ext cx="4443476" cy="3954845"/>
            <a:chOff x="7499580" y="1710459"/>
            <a:chExt cx="4443476" cy="3954845"/>
          </a:xfrm>
        </p:grpSpPr>
        <p:pic>
          <p:nvPicPr>
            <p:cNvPr id="72" name="Picture 71" descr="Table&#10;&#10;Description automatically generated">
              <a:extLst>
                <a:ext uri="{FF2B5EF4-FFF2-40B4-BE49-F238E27FC236}">
                  <a16:creationId xmlns:a16="http://schemas.microsoft.com/office/drawing/2014/main" id="{E4B38663-68A4-1F2E-F873-3C901FF48779}"/>
                </a:ext>
              </a:extLst>
            </p:cNvPr>
            <p:cNvPicPr>
              <a:picLocks noChangeAspect="1"/>
            </p:cNvPicPr>
            <p:nvPr/>
          </p:nvPicPr>
          <p:blipFill rotWithShape="1">
            <a:blip r:embed="rId17"/>
            <a:srcRect l="20510" t="3727" r="2086" b="2521"/>
            <a:stretch/>
          </p:blipFill>
          <p:spPr>
            <a:xfrm>
              <a:off x="8436490" y="1710459"/>
              <a:ext cx="3506566" cy="2504480"/>
            </a:xfrm>
            <a:prstGeom prst="rect">
              <a:avLst/>
            </a:prstGeom>
            <a:ln w="28575">
              <a:solidFill>
                <a:srgbClr val="239D8E"/>
              </a:solidFill>
            </a:ln>
          </p:spPr>
        </p:pic>
        <p:cxnSp>
          <p:nvCxnSpPr>
            <p:cNvPr id="75" name="Straight Connector 74">
              <a:extLst>
                <a:ext uri="{FF2B5EF4-FFF2-40B4-BE49-F238E27FC236}">
                  <a16:creationId xmlns:a16="http://schemas.microsoft.com/office/drawing/2014/main" id="{4D8B72C9-362A-17E7-883D-301E75F4875C}"/>
                </a:ext>
              </a:extLst>
            </p:cNvPr>
            <p:cNvCxnSpPr/>
            <p:nvPr/>
          </p:nvCxnSpPr>
          <p:spPr>
            <a:xfrm flipV="1">
              <a:off x="7499580" y="4229987"/>
              <a:ext cx="936910" cy="1435317"/>
            </a:xfrm>
            <a:prstGeom prst="line">
              <a:avLst/>
            </a:prstGeom>
            <a:ln w="19050">
              <a:solidFill>
                <a:srgbClr val="239D8E"/>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44912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linds(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blinds(horizontal)">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blinds(horizontal)">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blinds(horizontal)">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checkerboard(across)">
                                      <p:cBhvr>
                                        <p:cTn id="2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1791</TotalTime>
  <Words>3594</Words>
  <Application>Microsoft Macintosh PowerPoint</Application>
  <PresentationFormat>Widescreen</PresentationFormat>
  <Paragraphs>609</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noto</vt:lpstr>
      <vt:lpstr>Arial</vt:lpstr>
      <vt:lpstr>Calibri</vt:lpstr>
      <vt:lpstr>Calibri Light</vt:lpstr>
      <vt:lpstr>Times New Roman</vt:lpstr>
      <vt:lpstr>Office Theme</vt:lpstr>
      <vt:lpstr>IMPACT OF POPULATION AGING ON CANCER INCIDENCE AND MORTALITY IN SOUTH KOREA :  PROEJCTION MODEL-BASED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population aging on cancer incidence and mortality in South Korea: projection model-based study </dc:title>
  <dc:creator>권회준</dc:creator>
  <cp:lastModifiedBy>권회준</cp:lastModifiedBy>
  <cp:revision>21</cp:revision>
  <cp:lastPrinted>2023-05-08T09:50:58Z</cp:lastPrinted>
  <dcterms:created xsi:type="dcterms:W3CDTF">2023-05-01T16:32:32Z</dcterms:created>
  <dcterms:modified xsi:type="dcterms:W3CDTF">2023-05-09T01:36:38Z</dcterms:modified>
</cp:coreProperties>
</file>